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22"/>
  </p:notesMasterIdLst>
  <p:handoutMasterIdLst>
    <p:handoutMasterId r:id="rId23"/>
  </p:handoutMasterIdLst>
  <p:sldIdLst>
    <p:sldId id="256" r:id="rId2"/>
    <p:sldId id="257" r:id="rId3"/>
    <p:sldId id="260" r:id="rId4"/>
    <p:sldId id="261" r:id="rId5"/>
    <p:sldId id="293" r:id="rId6"/>
    <p:sldId id="294" r:id="rId7"/>
    <p:sldId id="309" r:id="rId8"/>
    <p:sldId id="295" r:id="rId9"/>
    <p:sldId id="298" r:id="rId10"/>
    <p:sldId id="296" r:id="rId11"/>
    <p:sldId id="299" r:id="rId12"/>
    <p:sldId id="302" r:id="rId13"/>
    <p:sldId id="303" r:id="rId14"/>
    <p:sldId id="311" r:id="rId15"/>
    <p:sldId id="300" r:id="rId16"/>
    <p:sldId id="306" r:id="rId17"/>
    <p:sldId id="307" r:id="rId18"/>
    <p:sldId id="308" r:id="rId19"/>
    <p:sldId id="262" r:id="rId20"/>
    <p:sldId id="312"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CC2BD83-883F-4CF8-AE15-BC5877383EFD}">
          <p14:sldIdLst>
            <p14:sldId id="256"/>
            <p14:sldId id="257"/>
            <p14:sldId id="260"/>
            <p14:sldId id="261"/>
          </p14:sldIdLst>
        </p14:section>
        <p14:section name="Başlıksız Bölüm" id="{6DD2F7DD-214E-4DC3-9B69-520AEF1AF5BE}">
          <p14:sldIdLst>
            <p14:sldId id="293"/>
            <p14:sldId id="294"/>
            <p14:sldId id="309"/>
            <p14:sldId id="295"/>
            <p14:sldId id="298"/>
            <p14:sldId id="296"/>
            <p14:sldId id="299"/>
            <p14:sldId id="302"/>
            <p14:sldId id="303"/>
            <p14:sldId id="311"/>
            <p14:sldId id="300"/>
            <p14:sldId id="306"/>
            <p14:sldId id="307"/>
            <p14:sldId id="308"/>
            <p14:sldId id="262"/>
            <p14:sldId id="3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lan" initials="A" lastIdx="3" clrIdx="0">
    <p:extLst>
      <p:ext uri="{19B8F6BF-5375-455C-9EA6-DF929625EA0E}">
        <p15:presenceInfo xmlns:p15="http://schemas.microsoft.com/office/powerpoint/2012/main" userId="As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40FB8F-13D5-4ACD-9763-E9EA12EB0D60}" type="datetimeFigureOut">
              <a:rPr lang="tr-TR" smtClean="0"/>
              <a:pPr/>
              <a:t>22.12.2022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90746B-F3D3-49F5-9E3C-082EE9CDE4AF}" type="slidenum">
              <a:rPr lang="tr-TR" smtClean="0"/>
              <a:pPr/>
              <a:t>‹#›</a:t>
            </a:fld>
            <a:endParaRPr lang="tr-TR"/>
          </a:p>
        </p:txBody>
      </p:sp>
    </p:spTree>
    <p:extLst>
      <p:ext uri="{BB962C8B-B14F-4D97-AF65-F5344CB8AC3E}">
        <p14:creationId xmlns:p14="http://schemas.microsoft.com/office/powerpoint/2010/main" val="2183729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0CD6-EAAF-4A8A-A30E-B79679288C57}" type="datetimeFigureOut">
              <a:rPr lang="tr-TR" smtClean="0"/>
              <a:pPr/>
              <a:t>22.12.2022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19990-CA16-409A-B5FC-5B35BCD6FE65}" type="slidenum">
              <a:rPr lang="tr-TR" smtClean="0"/>
              <a:pPr/>
              <a:t>‹#›</a:t>
            </a:fld>
            <a:endParaRPr lang="tr-TR"/>
          </a:p>
        </p:txBody>
      </p:sp>
    </p:spTree>
    <p:extLst>
      <p:ext uri="{BB962C8B-B14F-4D97-AF65-F5344CB8AC3E}">
        <p14:creationId xmlns:p14="http://schemas.microsoft.com/office/powerpoint/2010/main" val="11618714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Teknolojik</a:t>
            </a:r>
            <a:r>
              <a:rPr lang="tr-TR" baseline="0" dirty="0" smtClean="0"/>
              <a:t> aletler yaşamımızın bir parçası. Olumsuz Terimler… Eğitim içine almaya çalıştığımız kısım…</a:t>
            </a:r>
            <a:endParaRPr lang="tr-TR" dirty="0"/>
          </a:p>
        </p:txBody>
      </p:sp>
    </p:spTree>
    <p:extLst>
      <p:ext uri="{BB962C8B-B14F-4D97-AF65-F5344CB8AC3E}">
        <p14:creationId xmlns:p14="http://schemas.microsoft.com/office/powerpoint/2010/main" val="293783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24030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Eğer çocuğunuzun yeterince olgun olmadığını ve yeterince büyümediğini düşünüyorsanız, diğer ailelerin yaptıklarına ya da çocuğunuzun sizin üzerinizdeki baskısına aldırmayın ve belirli teknoloji aletlerini ve internet içeriklerini kullanmasına ve ulaşmasına izin vermeyin. </a:t>
            </a:r>
            <a:endParaRPr lang="tr-TR" dirty="0" smtClean="0"/>
          </a:p>
          <a:p>
            <a:endParaRPr lang="tr-TR" dirty="0"/>
          </a:p>
        </p:txBody>
      </p:sp>
    </p:spTree>
    <p:extLst>
      <p:ext uri="{BB962C8B-B14F-4D97-AF65-F5344CB8AC3E}">
        <p14:creationId xmlns:p14="http://schemas.microsoft.com/office/powerpoint/2010/main" val="76012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0218E5-3B60-472C-B9B8-92E4E5894428}" type="datetime1">
              <a:rPr lang="tr-TR" smtClean="0"/>
              <a:pPr/>
              <a:t>22.12.2022</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tr-TR" smtClean="0"/>
              <a:t>Çankaya Rehberlik ve Araştırma Merkezi</a:t>
            </a:r>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47532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5076BC-DC4D-4A9F-84A6-A9869671E1AC}" type="datetime1">
              <a:rPr lang="tr-TR" smtClean="0"/>
              <a:pPr/>
              <a:t>22.12.2022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69615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EF2DB9D-1980-4B73-BB15-6E08EFAE94C4}"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175450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D0C3D7D-84DB-4E92-9C6D-66F848D7BB65}"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6475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5788EF2-B564-460D-BE10-586AC4199548}"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91581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CFF5ED0-E3A2-4E80-85B5-55A2E525ACE3}" type="datetime1">
              <a:rPr lang="tr-TR" smtClean="0"/>
              <a:pPr/>
              <a:t>22.12.2022</a:t>
            </a:fld>
            <a:endParaRPr lang="tr-TR"/>
          </a:p>
        </p:txBody>
      </p:sp>
      <p:sp>
        <p:nvSpPr>
          <p:cNvPr id="8" name="Footer Placeholder 7"/>
          <p:cNvSpPr>
            <a:spLocks noGrp="1"/>
          </p:cNvSpPr>
          <p:nvPr>
            <p:ph type="ftr" sz="quarter" idx="11"/>
          </p:nvPr>
        </p:nvSpPr>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652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28E7EF-EEBB-44FB-9FAF-32557F36BD66}" type="datetime1">
              <a:rPr lang="tr-TR" smtClean="0"/>
              <a:pPr/>
              <a:t>22.12.2022</a:t>
            </a:fld>
            <a:endParaRPr lang="tr-TR"/>
          </a:p>
        </p:txBody>
      </p:sp>
      <p:sp>
        <p:nvSpPr>
          <p:cNvPr id="8" name="Footer Placeholder 7"/>
          <p:cNvSpPr>
            <a:spLocks noGrp="1"/>
          </p:cNvSpPr>
          <p:nvPr>
            <p:ph type="ftr" sz="quarter" idx="11"/>
          </p:nvPr>
        </p:nvSpPr>
        <p:spPr>
          <a:xfrm>
            <a:off x="561111" y="6391838"/>
            <a:ext cx="3644282" cy="304801"/>
          </a:xfrm>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31808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A93988B-E939-4A9A-AA1B-CAE3589D7441}"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5960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1920338-AD01-4CAA-8B16-3B79DFBB46BF}"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78314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51B10-BA31-4A17-8C31-62A708A711CB}"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2209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AF40D5-3C2A-4754-A8B5-47EA329CFBE1}" type="datetime1">
              <a:rPr lang="tr-TR" smtClean="0"/>
              <a:pPr/>
              <a:t>22.12.2022</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14551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B028BF-1D36-4109-B6E8-CA583AF83290}" type="datetime1">
              <a:rPr lang="tr-TR" smtClean="0"/>
              <a:pPr/>
              <a:t>22.12.2022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167740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58C2524-A8EF-488D-9F95-0B4C5EF7E46D}" type="datetime1">
              <a:rPr lang="tr-TR" smtClean="0"/>
              <a:pPr/>
              <a:t>22.12.2022</a:t>
            </a:fld>
            <a:endParaRPr lang="tr-TR"/>
          </a:p>
        </p:txBody>
      </p:sp>
      <p:sp>
        <p:nvSpPr>
          <p:cNvPr id="8" name="Footer Placeholder 7"/>
          <p:cNvSpPr>
            <a:spLocks noGrp="1"/>
          </p:cNvSpPr>
          <p:nvPr>
            <p:ph type="ftr" sz="quarter" idx="11"/>
          </p:nvPr>
        </p:nvSpPr>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0710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AB6B8ED-0116-4909-B538-0FCA97C6217D}" type="datetime1">
              <a:rPr lang="tr-TR" smtClean="0"/>
              <a:pPr/>
              <a:t>22.12.2022</a:t>
            </a:fld>
            <a:endParaRPr lang="tr-TR"/>
          </a:p>
        </p:txBody>
      </p:sp>
      <p:sp>
        <p:nvSpPr>
          <p:cNvPr id="4" name="Footer Placeholder 3"/>
          <p:cNvSpPr>
            <a:spLocks noGrp="1"/>
          </p:cNvSpPr>
          <p:nvPr>
            <p:ph type="ftr" sz="quarter" idx="11"/>
          </p:nvPr>
        </p:nvSpPr>
        <p:spPr/>
        <p:txBody>
          <a:bodyPr/>
          <a:lstStyle/>
          <a:p>
            <a:r>
              <a:rPr lang="tr-TR" smtClean="0"/>
              <a:t>Çankaya Rehberlik ve Araştırma Merkezi</a:t>
            </a:r>
            <a:endParaRPr lang="tr-TR"/>
          </a:p>
        </p:txBody>
      </p:sp>
      <p:sp>
        <p:nvSpPr>
          <p:cNvPr id="5" name="Slide Number Placeholder 4"/>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50507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55E90-BF88-482E-B50D-64A0947DE878}" type="datetime1">
              <a:rPr lang="tr-TR" smtClean="0"/>
              <a:pPr/>
              <a:t>22.12.2022</a:t>
            </a:fld>
            <a:endParaRPr lang="tr-TR"/>
          </a:p>
        </p:txBody>
      </p:sp>
      <p:sp>
        <p:nvSpPr>
          <p:cNvPr id="3" name="Footer Placeholder 2"/>
          <p:cNvSpPr>
            <a:spLocks noGrp="1"/>
          </p:cNvSpPr>
          <p:nvPr>
            <p:ph type="ftr" sz="quarter" idx="11"/>
          </p:nvPr>
        </p:nvSpPr>
        <p:spPr/>
        <p:txBody>
          <a:bodyPr/>
          <a:lstStyle/>
          <a:p>
            <a:r>
              <a:rPr lang="tr-TR" smtClean="0"/>
              <a:t>Çankaya Rehberlik ve Araştırma Merkezi</a:t>
            </a:r>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639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DD342A-BA34-4B55-8601-1AB39B035867}" type="datetime1">
              <a:rPr lang="tr-TR" smtClean="0"/>
              <a:pPr/>
              <a:t>22.12.2022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30347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DA70F9A-77A9-4B55-9D1C-C65FC2240894}" type="datetime1">
              <a:rPr lang="tr-TR" smtClean="0"/>
              <a:pPr/>
              <a:t>22.12.2022</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3B8086-6B52-43C3-975F-86EADFDFA03B}" type="slidenum">
              <a:rPr lang="tr-TR" smtClean="0"/>
              <a:pPr/>
              <a:t>‹#›</a:t>
            </a:fld>
            <a:endParaRPr lang="tr-TR"/>
          </a:p>
        </p:txBody>
      </p:sp>
    </p:spTree>
    <p:extLst>
      <p:ext uri="{BB962C8B-B14F-4D97-AF65-F5344CB8AC3E}">
        <p14:creationId xmlns:p14="http://schemas.microsoft.com/office/powerpoint/2010/main" val="25592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8000"/>
                <a:lumOff val="42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7756E5-0665-4252-8888-E4C53102AE7E}" type="datetime1">
              <a:rPr lang="tr-TR" smtClean="0"/>
              <a:pPr/>
              <a:t>22.12.2022</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tr-TR" smtClean="0"/>
              <a:t>Çankaya Rehberlik ve Araştırma Merkezi</a:t>
            </a:r>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3B8086-6B52-43C3-975F-86EADFDFA03B}" type="slidenum">
              <a:rPr lang="tr-TR" smtClean="0"/>
              <a:pPr/>
              <a:t>‹#›</a:t>
            </a:fld>
            <a:endParaRPr lang="tr-TR"/>
          </a:p>
        </p:txBody>
      </p:sp>
    </p:spTree>
    <p:extLst>
      <p:ext uri="{BB962C8B-B14F-4D97-AF65-F5344CB8AC3E}">
        <p14:creationId xmlns:p14="http://schemas.microsoft.com/office/powerpoint/2010/main" val="71204723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891459" y="4622635"/>
            <a:ext cx="7012197" cy="582411"/>
          </a:xfrm>
        </p:spPr>
        <p:txBody>
          <a:bodyPr/>
          <a:lstStyle/>
          <a:p>
            <a:pPr algn="ctr"/>
            <a:r>
              <a:rPr lang="tr-TR" sz="4000" dirty="0" smtClean="0">
                <a:solidFill>
                  <a:schemeClr val="accent6">
                    <a:lumMod val="25000"/>
                  </a:schemeClr>
                </a:solidFill>
              </a:rPr>
              <a:t>Bilinçli Teknoloji Kullanımı</a:t>
            </a:r>
            <a:endParaRPr lang="tr-TR" sz="4000" dirty="0">
              <a:solidFill>
                <a:schemeClr val="accent6">
                  <a:lumMod val="25000"/>
                </a:schemeClr>
              </a:solidFill>
            </a:endParaRPr>
          </a:p>
        </p:txBody>
      </p:sp>
      <p:sp>
        <p:nvSpPr>
          <p:cNvPr id="3" name="Alt Başlık 2"/>
          <p:cNvSpPr>
            <a:spLocks noGrp="1"/>
          </p:cNvSpPr>
          <p:nvPr>
            <p:ph type="subTitle" idx="1"/>
          </p:nvPr>
        </p:nvSpPr>
        <p:spPr>
          <a:xfrm>
            <a:off x="3990752" y="5216316"/>
            <a:ext cx="4454800" cy="362963"/>
          </a:xfrm>
        </p:spPr>
        <p:txBody>
          <a:bodyPr>
            <a:normAutofit lnSpcReduction="10000"/>
          </a:bodyPr>
          <a:lstStyle/>
          <a:p>
            <a:pPr algn="ctr"/>
            <a:r>
              <a:rPr lang="tr-TR" dirty="0" smtClean="0">
                <a:solidFill>
                  <a:srgbClr val="002060"/>
                </a:solidFill>
              </a:rPr>
              <a:t>Okul öncesi-İlkokul veli Sunusu</a:t>
            </a:r>
            <a:endParaRPr lang="tr-TR" dirty="0">
              <a:solidFill>
                <a:srgbClr val="002060"/>
              </a:solidFill>
            </a:endParaRPr>
          </a:p>
        </p:txBody>
      </p:sp>
      <p:pic>
        <p:nvPicPr>
          <p:cNvPr id="4" name="3 Resim" descr="ÇANKAYA RAM LOGO.png"/>
          <p:cNvPicPr>
            <a:picLocks noChangeAspect="1"/>
          </p:cNvPicPr>
          <p:nvPr/>
        </p:nvPicPr>
        <p:blipFill>
          <a:blip r:embed="rId2" cstate="print"/>
          <a:stretch>
            <a:fillRect/>
          </a:stretch>
        </p:blipFill>
        <p:spPr>
          <a:xfrm>
            <a:off x="4839751" y="635643"/>
            <a:ext cx="2756803" cy="2721959"/>
          </a:xfrm>
          <a:prstGeom prst="rect">
            <a:avLst/>
          </a:prstGeom>
        </p:spPr>
      </p:pic>
      <p:sp>
        <p:nvSpPr>
          <p:cNvPr id="5" name="Metin kutusu 4"/>
          <p:cNvSpPr txBox="1"/>
          <p:nvPr/>
        </p:nvSpPr>
        <p:spPr>
          <a:xfrm>
            <a:off x="2082019" y="3426963"/>
            <a:ext cx="8617937" cy="523220"/>
          </a:xfrm>
          <a:prstGeom prst="rect">
            <a:avLst/>
          </a:prstGeom>
          <a:noFill/>
        </p:spPr>
        <p:txBody>
          <a:bodyPr wrap="none" rtlCol="0">
            <a:spAutoFit/>
          </a:bodyPr>
          <a:lstStyle/>
          <a:p>
            <a:r>
              <a:rPr lang="tr-TR" sz="2800" b="1" dirty="0" smtClean="0">
                <a:solidFill>
                  <a:srgbClr val="002060"/>
                </a:solidFill>
              </a:rPr>
              <a:t>ÇANKAYA REHBERLİK VE ARAŞTIRMA MERKEZİ</a:t>
            </a:r>
            <a:endParaRPr lang="tr-TR" sz="2800" b="1" dirty="0">
              <a:solidFill>
                <a:srgbClr val="002060"/>
              </a:solidFill>
            </a:endParaRPr>
          </a:p>
        </p:txBody>
      </p:sp>
    </p:spTree>
    <p:extLst>
      <p:ext uri="{BB962C8B-B14F-4D97-AF65-F5344CB8AC3E}">
        <p14:creationId xmlns:p14="http://schemas.microsoft.com/office/powerpoint/2010/main" val="31603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EBEVEYN</a:t>
            </a:r>
            <a:endParaRPr lang="tr-TR" b="1" dirty="0"/>
          </a:p>
        </p:txBody>
      </p:sp>
      <p:sp>
        <p:nvSpPr>
          <p:cNvPr id="3" name="İçerik Yer Tutucusu 2"/>
          <p:cNvSpPr>
            <a:spLocks noGrp="1"/>
          </p:cNvSpPr>
          <p:nvPr>
            <p:ph idx="1"/>
          </p:nvPr>
        </p:nvSpPr>
        <p:spPr>
          <a:xfrm>
            <a:off x="1251936" y="1787757"/>
            <a:ext cx="8927197" cy="4063753"/>
          </a:xfrm>
        </p:spPr>
        <p:txBody>
          <a:bodyPr>
            <a:normAutofit/>
          </a:bodyPr>
          <a:lstStyle/>
          <a:p>
            <a:pPr algn="ctr">
              <a:buNone/>
            </a:pPr>
            <a:r>
              <a:rPr lang="tr-TR" sz="1500" b="1" dirty="0" smtClean="0">
                <a:solidFill>
                  <a:srgbClr val="002060"/>
                </a:solidFill>
              </a:rPr>
              <a:t>0-13 YAŞ ARALIĞI İÇIN DIKKAT EDILMESI GEREKEN RISKLER</a:t>
            </a:r>
          </a:p>
          <a:p>
            <a:pPr algn="ctr">
              <a:buNone/>
            </a:pPr>
            <a:endParaRPr lang="tr-TR" sz="1500" dirty="0" smtClean="0">
              <a:solidFill>
                <a:srgbClr val="002060"/>
              </a:solidFill>
            </a:endParaRPr>
          </a:p>
          <a:p>
            <a:pPr algn="just"/>
            <a:r>
              <a:rPr lang="tr-TR" sz="1500" dirty="0" smtClean="0">
                <a:solidFill>
                  <a:srgbClr val="002060"/>
                </a:solidFill>
              </a:rPr>
              <a:t>8-9 </a:t>
            </a:r>
            <a:r>
              <a:rPr lang="tr-TR" sz="1500" dirty="0">
                <a:solidFill>
                  <a:srgbClr val="002060"/>
                </a:solidFill>
              </a:rPr>
              <a:t>yaş altı çocuklar genellikle sanal dünyaya erişimi, Facebook gibi </a:t>
            </a:r>
            <a:r>
              <a:rPr lang="tr-TR" sz="1500" b="1" dirty="0" smtClean="0">
                <a:solidFill>
                  <a:srgbClr val="002060"/>
                </a:solidFill>
              </a:rPr>
              <a:t>sosyal paylaşım </a:t>
            </a:r>
            <a:r>
              <a:rPr lang="tr-TR" sz="1500" b="1" dirty="0">
                <a:solidFill>
                  <a:srgbClr val="002060"/>
                </a:solidFill>
              </a:rPr>
              <a:t>sitelerini kullanmayı,</a:t>
            </a:r>
            <a:r>
              <a:rPr lang="tr-TR" sz="1500" dirty="0">
                <a:solidFill>
                  <a:srgbClr val="002060"/>
                </a:solidFill>
              </a:rPr>
              <a:t> </a:t>
            </a:r>
            <a:r>
              <a:rPr lang="tr-TR" sz="1500" b="1" dirty="0">
                <a:solidFill>
                  <a:srgbClr val="002060"/>
                </a:solidFill>
              </a:rPr>
              <a:t>yaşça kendilerinden büyük olan </a:t>
            </a:r>
            <a:r>
              <a:rPr lang="tr-TR" sz="1500" b="1" dirty="0" smtClean="0">
                <a:solidFill>
                  <a:srgbClr val="002060"/>
                </a:solidFill>
              </a:rPr>
              <a:t>kardeşlerinden öğrenir</a:t>
            </a:r>
            <a:r>
              <a:rPr lang="tr-TR" sz="1500" dirty="0">
                <a:solidFill>
                  <a:srgbClr val="002060"/>
                </a:solidFill>
              </a:rPr>
              <a:t>. Bu sebeple çocuğun etrafında, ondan yaşça büyük olan </a:t>
            </a:r>
            <a:r>
              <a:rPr lang="tr-TR" sz="1500" dirty="0" smtClean="0">
                <a:solidFill>
                  <a:srgbClr val="002060"/>
                </a:solidFill>
              </a:rPr>
              <a:t>kardeşler, iyi </a:t>
            </a:r>
            <a:r>
              <a:rPr lang="tr-TR" sz="1500" dirty="0">
                <a:solidFill>
                  <a:srgbClr val="002060"/>
                </a:solidFill>
              </a:rPr>
              <a:t>birer abi-abla ve iyi birer örnek olmaları için bilinçlendirilmeli </a:t>
            </a:r>
            <a:r>
              <a:rPr lang="tr-TR" sz="1500" dirty="0" smtClean="0">
                <a:solidFill>
                  <a:srgbClr val="002060"/>
                </a:solidFill>
              </a:rPr>
              <a:t>ve küçük </a:t>
            </a:r>
            <a:r>
              <a:rPr lang="tr-TR" sz="1500" dirty="0">
                <a:solidFill>
                  <a:srgbClr val="002060"/>
                </a:solidFill>
              </a:rPr>
              <a:t>çocuklarımızın iyiliği için büyük kardeşlerin rolü dikkate </a:t>
            </a:r>
            <a:r>
              <a:rPr lang="tr-TR" sz="1500" dirty="0" smtClean="0">
                <a:solidFill>
                  <a:srgbClr val="002060"/>
                </a:solidFill>
              </a:rPr>
              <a:t>alınmalıdır.</a:t>
            </a:r>
          </a:p>
          <a:p>
            <a:pPr algn="just"/>
            <a:endParaRPr lang="tr-TR" sz="1500" dirty="0" smtClean="0">
              <a:solidFill>
                <a:srgbClr val="002060"/>
              </a:solidFill>
            </a:endParaRPr>
          </a:p>
          <a:p>
            <a:pPr algn="just"/>
            <a:r>
              <a:rPr lang="tr-TR" sz="1500" dirty="0">
                <a:solidFill>
                  <a:srgbClr val="002060"/>
                </a:solidFill>
              </a:rPr>
              <a:t>Anne babalar küçük çocuklarının internet faaliyetlerini, büyük çocuklarına </a:t>
            </a:r>
            <a:r>
              <a:rPr lang="tr-TR" sz="1500" dirty="0" smtClean="0">
                <a:solidFill>
                  <a:srgbClr val="002060"/>
                </a:solidFill>
              </a:rPr>
              <a:t>göre daha </a:t>
            </a:r>
            <a:r>
              <a:rPr lang="tr-TR" sz="1500" dirty="0">
                <a:solidFill>
                  <a:srgbClr val="002060"/>
                </a:solidFill>
              </a:rPr>
              <a:t>masumca ve tehlikesiz gördüklerinden</a:t>
            </a:r>
            <a:r>
              <a:rPr lang="tr-TR" sz="1500" b="1" dirty="0">
                <a:solidFill>
                  <a:srgbClr val="002060"/>
                </a:solidFill>
              </a:rPr>
              <a:t>, daha az kontrol etme </a:t>
            </a:r>
            <a:r>
              <a:rPr lang="tr-TR" sz="1500" b="1" dirty="0" smtClean="0">
                <a:solidFill>
                  <a:srgbClr val="002060"/>
                </a:solidFill>
              </a:rPr>
              <a:t>eğiliminde </a:t>
            </a:r>
            <a:r>
              <a:rPr lang="tr-TR" sz="1500" dirty="0" smtClean="0">
                <a:solidFill>
                  <a:srgbClr val="002060"/>
                </a:solidFill>
              </a:rPr>
              <a:t>olabilmektedir</a:t>
            </a:r>
            <a:r>
              <a:rPr lang="tr-TR" sz="1500" dirty="0">
                <a:solidFill>
                  <a:srgbClr val="002060"/>
                </a:solidFill>
              </a:rPr>
              <a:t>. Örneğin, 13 yaş üstü çocuklarıyla interneti birlikte </a:t>
            </a:r>
            <a:r>
              <a:rPr lang="tr-TR" sz="1500" dirty="0" smtClean="0">
                <a:solidFill>
                  <a:srgbClr val="002060"/>
                </a:solidFill>
              </a:rPr>
              <a:t>kullanırken küçük </a:t>
            </a:r>
            <a:r>
              <a:rPr lang="tr-TR" sz="1500" dirty="0">
                <a:solidFill>
                  <a:srgbClr val="002060"/>
                </a:solidFill>
              </a:rPr>
              <a:t>çocuklarını yalnız bırakabilmekte ve bu durum küçük yaş çocukları </a:t>
            </a:r>
            <a:r>
              <a:rPr lang="tr-TR" sz="1500" dirty="0" smtClean="0">
                <a:solidFill>
                  <a:srgbClr val="002060"/>
                </a:solidFill>
              </a:rPr>
              <a:t>daha fazla </a:t>
            </a:r>
            <a:r>
              <a:rPr lang="tr-TR" sz="1500" dirty="0">
                <a:solidFill>
                  <a:srgbClr val="002060"/>
                </a:solidFill>
              </a:rPr>
              <a:t>riskle karşı karşıya bırakabilmektedir.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027166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8477" y="1271123"/>
            <a:ext cx="3714501" cy="3818669"/>
          </a:xfrm>
        </p:spPr>
        <p:txBody>
          <a:bodyPr/>
          <a:lstStyle/>
          <a:p>
            <a:pPr algn="ctr"/>
            <a:r>
              <a:rPr lang="tr-TR" sz="2800" dirty="0" smtClean="0">
                <a:solidFill>
                  <a:schemeClr val="accent6">
                    <a:lumMod val="25000"/>
                  </a:schemeClr>
                </a:solidFill>
              </a:rPr>
              <a:t>DİJİTAL DÜNYADA </a:t>
            </a:r>
            <a:r>
              <a:rPr lang="tr-TR" sz="2800" b="1" dirty="0" smtClean="0">
                <a:solidFill>
                  <a:schemeClr val="accent6">
                    <a:lumMod val="25000"/>
                  </a:schemeClr>
                </a:solidFill>
              </a:rPr>
              <a:t>EBEVEYN</a:t>
            </a:r>
            <a:r>
              <a:rPr lang="tr-TR" sz="2800" dirty="0" smtClean="0">
                <a:solidFill>
                  <a:schemeClr val="accent6">
                    <a:lumMod val="25000"/>
                  </a:schemeClr>
                </a:solidFill>
              </a:rPr>
              <a:t> OLMA REHBERİ</a:t>
            </a:r>
            <a:endParaRPr lang="tr-TR" sz="2800" dirty="0">
              <a:solidFill>
                <a:schemeClr val="accent6">
                  <a:lumMod val="25000"/>
                </a:schemeClr>
              </a:solidFill>
            </a:endParaRPr>
          </a:p>
        </p:txBody>
      </p:sp>
      <p:pic>
        <p:nvPicPr>
          <p:cNvPr id="5" name="4 İçerik Yer Tutucusu" descr="ÇANKAYA RAM LOGO.png"/>
          <p:cNvPicPr>
            <a:picLocks noChangeAspect="1"/>
          </p:cNvPicPr>
          <p:nvPr/>
        </p:nvPicPr>
        <p:blipFill>
          <a:blip r:embed="rId2" cstate="print"/>
          <a:stretch>
            <a:fillRect/>
          </a:stretch>
        </p:blipFill>
        <p:spPr>
          <a:xfrm>
            <a:off x="561110" y="983118"/>
            <a:ext cx="4635484" cy="4635484"/>
          </a:xfrm>
          <a:prstGeom prst="rect">
            <a:avLst/>
          </a:prstGeom>
        </p:spPr>
      </p:pic>
    </p:spTree>
    <p:extLst>
      <p:ext uri="{BB962C8B-B14F-4D97-AF65-F5344CB8AC3E}">
        <p14:creationId xmlns:p14="http://schemas.microsoft.com/office/powerpoint/2010/main" val="966388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NELERE DİKKAT EDİLMELİ?</a:t>
            </a:r>
            <a:endParaRPr lang="tr-TR" dirty="0">
              <a:solidFill>
                <a:schemeClr val="accent6">
                  <a:lumMod val="25000"/>
                </a:schemeClr>
              </a:solidFill>
            </a:endParaRPr>
          </a:p>
        </p:txBody>
      </p:sp>
      <p:sp>
        <p:nvSpPr>
          <p:cNvPr id="3" name="İçerik Yer Tutucusu 2"/>
          <p:cNvSpPr>
            <a:spLocks noGrp="1"/>
          </p:cNvSpPr>
          <p:nvPr>
            <p:ph idx="1"/>
          </p:nvPr>
        </p:nvSpPr>
        <p:spPr>
          <a:xfrm>
            <a:off x="698090" y="2317314"/>
            <a:ext cx="5008648" cy="2761461"/>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buNone/>
            </a:pPr>
            <a:r>
              <a:rPr lang="tr-TR" sz="1600" b="1" dirty="0" smtClean="0">
                <a:solidFill>
                  <a:srgbClr val="002060"/>
                </a:solidFill>
              </a:rPr>
              <a:t>Yaşlara Göre Önerilen Süreler</a:t>
            </a:r>
          </a:p>
          <a:p>
            <a:pPr>
              <a:buNone/>
            </a:pPr>
            <a:endParaRPr lang="tr-TR" sz="1600" b="1" dirty="0" smtClean="0">
              <a:solidFill>
                <a:srgbClr val="002060"/>
              </a:solidFill>
            </a:endParaRPr>
          </a:p>
          <a:p>
            <a:r>
              <a:rPr lang="tr-TR" sz="1600" dirty="0" smtClean="0">
                <a:solidFill>
                  <a:srgbClr val="002060"/>
                </a:solidFill>
              </a:rPr>
              <a:t>0-3 </a:t>
            </a:r>
            <a:r>
              <a:rPr lang="tr-TR" sz="1600" dirty="0">
                <a:solidFill>
                  <a:srgbClr val="002060"/>
                </a:solidFill>
              </a:rPr>
              <a:t>yaş: Ekrandan olabildiğince uzak tutulmalıdır.</a:t>
            </a:r>
          </a:p>
          <a:p>
            <a:r>
              <a:rPr lang="tr-TR" sz="1600" dirty="0">
                <a:solidFill>
                  <a:srgbClr val="002060"/>
                </a:solidFill>
              </a:rPr>
              <a:t>3-6 yaş: Günlük toplam süre en fazla 20-30 dk.</a:t>
            </a:r>
          </a:p>
          <a:p>
            <a:r>
              <a:rPr lang="tr-TR" sz="1600" dirty="0">
                <a:solidFill>
                  <a:srgbClr val="002060"/>
                </a:solidFill>
              </a:rPr>
              <a:t>6-9 yaş: Günlük toplam süre en fazla 40-50 dk.</a:t>
            </a:r>
          </a:p>
          <a:p>
            <a:r>
              <a:rPr lang="tr-TR" sz="1600" dirty="0">
                <a:solidFill>
                  <a:srgbClr val="002060"/>
                </a:solidFill>
              </a:rPr>
              <a:t>9-12 yaş: Günlük toplan süre en fazla 60-70 dk.</a:t>
            </a:r>
          </a:p>
          <a:p>
            <a:r>
              <a:rPr lang="tr-TR" sz="1600" dirty="0">
                <a:solidFill>
                  <a:srgbClr val="002060"/>
                </a:solidFill>
              </a:rPr>
              <a:t>12+ yaş: Günlük toplam süre en fazla 120 dk</a:t>
            </a:r>
            <a:r>
              <a:rPr lang="tr-TR" sz="1600" dirty="0" smtClean="0">
                <a:solidFill>
                  <a:srgbClr val="002060"/>
                </a:solidFill>
              </a:rPr>
              <a:t>.</a:t>
            </a:r>
          </a:p>
          <a:p>
            <a:endParaRPr lang="tr-TR" sz="1600" dirty="0">
              <a:solidFill>
                <a:srgbClr val="002060"/>
              </a:solidFill>
            </a:endParaRPr>
          </a:p>
          <a:p>
            <a:endParaRPr lang="tr-TR" sz="1600"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6" name="5 Metin kutusu"/>
          <p:cNvSpPr txBox="1"/>
          <p:nvPr/>
        </p:nvSpPr>
        <p:spPr>
          <a:xfrm>
            <a:off x="6842597" y="3901480"/>
            <a:ext cx="4198642" cy="2308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1600" b="1" dirty="0" smtClean="0">
                <a:solidFill>
                  <a:srgbClr val="002060"/>
                </a:solidFill>
              </a:rPr>
              <a:t>Çocuk Dijital Dünyada Hangi İhtiyaçlarını Karşılıyor?</a:t>
            </a:r>
          </a:p>
          <a:p>
            <a:endParaRPr lang="tr-TR" sz="1600" dirty="0" smtClean="0">
              <a:solidFill>
                <a:srgbClr val="002060"/>
              </a:solidFill>
            </a:endParaRPr>
          </a:p>
          <a:p>
            <a:pPr>
              <a:buClr>
                <a:schemeClr val="accent2">
                  <a:lumMod val="50000"/>
                </a:schemeClr>
              </a:buClr>
              <a:buFont typeface="Wingdings" pitchFamily="2" charset="2"/>
              <a:buChar char="Ø"/>
            </a:pPr>
            <a:r>
              <a:rPr lang="tr-TR" sz="1600" dirty="0" smtClean="0">
                <a:solidFill>
                  <a:srgbClr val="002060"/>
                </a:solidFill>
              </a:rPr>
              <a:t>Kendini İfade Etme İhtiyacı?</a:t>
            </a:r>
          </a:p>
          <a:p>
            <a:pPr>
              <a:buClr>
                <a:schemeClr val="accent2">
                  <a:lumMod val="50000"/>
                </a:schemeClr>
              </a:buClr>
              <a:buFont typeface="Wingdings" pitchFamily="2" charset="2"/>
              <a:buChar char="Ø"/>
            </a:pPr>
            <a:r>
              <a:rPr lang="tr-TR" sz="1600" dirty="0" smtClean="0">
                <a:solidFill>
                  <a:srgbClr val="002060"/>
                </a:solidFill>
              </a:rPr>
              <a:t>Kendini İyi Hissetme Hali?</a:t>
            </a:r>
          </a:p>
          <a:p>
            <a:pPr>
              <a:buClr>
                <a:schemeClr val="accent2">
                  <a:lumMod val="50000"/>
                </a:schemeClr>
              </a:buClr>
              <a:buFont typeface="Wingdings" pitchFamily="2" charset="2"/>
              <a:buChar char="Ø"/>
            </a:pPr>
            <a:r>
              <a:rPr lang="tr-TR" sz="1600" dirty="0" smtClean="0">
                <a:solidFill>
                  <a:srgbClr val="002060"/>
                </a:solidFill>
              </a:rPr>
              <a:t>Enerjiyi Boşaltma İhtiyacı?</a:t>
            </a:r>
          </a:p>
          <a:p>
            <a:pPr>
              <a:buClr>
                <a:schemeClr val="accent2">
                  <a:lumMod val="50000"/>
                </a:schemeClr>
              </a:buClr>
              <a:buFont typeface="Wingdings" pitchFamily="2" charset="2"/>
              <a:buChar char="Ø"/>
            </a:pPr>
            <a:r>
              <a:rPr lang="tr-TR" sz="1600" dirty="0" smtClean="0">
                <a:solidFill>
                  <a:srgbClr val="002060"/>
                </a:solidFill>
              </a:rPr>
              <a:t>Sosyalleşme İhtiyacı?</a:t>
            </a:r>
          </a:p>
          <a:p>
            <a:pPr>
              <a:buClr>
                <a:schemeClr val="accent2">
                  <a:lumMod val="50000"/>
                </a:schemeClr>
              </a:buClr>
              <a:buFont typeface="Wingdings" pitchFamily="2" charset="2"/>
              <a:buChar char="Ø"/>
            </a:pPr>
            <a:endParaRPr lang="tr-TR" sz="1600" dirty="0" smtClean="0">
              <a:solidFill>
                <a:srgbClr val="002060"/>
              </a:solidFill>
            </a:endParaRPr>
          </a:p>
          <a:p>
            <a:endParaRPr lang="tr-TR" sz="16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596" y="1736147"/>
            <a:ext cx="4198642" cy="2109818"/>
          </a:xfrm>
          <a:prstGeom prst="rect">
            <a:avLst/>
          </a:prstGeom>
        </p:spPr>
      </p:pic>
    </p:spTree>
    <p:extLst>
      <p:ext uri="{BB962C8B-B14F-4D97-AF65-F5344CB8AC3E}">
        <p14:creationId xmlns:p14="http://schemas.microsoft.com/office/powerpoint/2010/main" val="107984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sp>
        <p:nvSpPr>
          <p:cNvPr id="3" name="İçerik Yer Tutucusu 2"/>
          <p:cNvSpPr>
            <a:spLocks noGrp="1"/>
          </p:cNvSpPr>
          <p:nvPr>
            <p:ph idx="1"/>
          </p:nvPr>
        </p:nvSpPr>
        <p:spPr/>
        <p:txBody>
          <a:bodyPr/>
          <a:lstStyle/>
          <a:p>
            <a:pPr marL="0" indent="0">
              <a:buNone/>
            </a:pPr>
            <a:endParaRPr lang="tr-TR" dirty="0">
              <a:solidFill>
                <a:srgbClr val="002060"/>
              </a:solidFill>
            </a:endParaRPr>
          </a:p>
          <a:p>
            <a:pPr>
              <a:buFont typeface="Wingdings 3" panose="05040102010807070707" pitchFamily="18" charset="2"/>
              <a:buChar char=""/>
            </a:pPr>
            <a:r>
              <a:rPr lang="tr-TR" dirty="0" smtClean="0">
                <a:solidFill>
                  <a:srgbClr val="002060"/>
                </a:solidFill>
              </a:rPr>
              <a:t>İçerik Kullanımı kontrol edilmeli </a:t>
            </a:r>
          </a:p>
          <a:p>
            <a:pPr lvl="1">
              <a:buNone/>
            </a:pPr>
            <a:r>
              <a:rPr lang="tr-TR" dirty="0" smtClean="0">
                <a:solidFill>
                  <a:srgbClr val="002060"/>
                </a:solidFill>
              </a:rPr>
              <a:t>Şiddet-Medya </a:t>
            </a:r>
            <a:r>
              <a:rPr lang="tr-TR" dirty="0" err="1">
                <a:solidFill>
                  <a:srgbClr val="002060"/>
                </a:solidFill>
              </a:rPr>
              <a:t>Obezitesi</a:t>
            </a:r>
            <a:r>
              <a:rPr lang="tr-TR" dirty="0">
                <a:solidFill>
                  <a:srgbClr val="002060"/>
                </a:solidFill>
              </a:rPr>
              <a:t>-Siber </a:t>
            </a:r>
            <a:r>
              <a:rPr lang="tr-TR" dirty="0" smtClean="0">
                <a:solidFill>
                  <a:srgbClr val="002060"/>
                </a:solidFill>
              </a:rPr>
              <a:t>Güvenlik...</a:t>
            </a:r>
          </a:p>
          <a:p>
            <a:pPr lvl="1">
              <a:buNone/>
            </a:pPr>
            <a:endParaRPr lang="tr-TR" dirty="0">
              <a:solidFill>
                <a:srgbClr val="002060"/>
              </a:solidFill>
            </a:endParaRPr>
          </a:p>
          <a:p>
            <a:pPr lvl="1">
              <a:buNone/>
            </a:pPr>
            <a:endParaRPr lang="tr-TR" dirty="0">
              <a:solidFill>
                <a:srgbClr val="002060"/>
              </a:solidFill>
            </a:endParaRPr>
          </a:p>
          <a:p>
            <a:endParaRPr lang="tr-TR" dirty="0"/>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Picture 2" descr="ÇİÇEK Çocukların dijital dünyasını masaya yatırd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330" y="2401677"/>
            <a:ext cx="3700237" cy="20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0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2438" y="2526389"/>
            <a:ext cx="3500877" cy="2499161"/>
          </a:xfrm>
        </p:spPr>
      </p:pic>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6" name="Metin kutusu 5"/>
          <p:cNvSpPr txBox="1"/>
          <p:nvPr/>
        </p:nvSpPr>
        <p:spPr>
          <a:xfrm>
            <a:off x="1035586" y="2820318"/>
            <a:ext cx="4551246" cy="369332"/>
          </a:xfrm>
          <a:prstGeom prst="rect">
            <a:avLst/>
          </a:prstGeom>
          <a:noFill/>
        </p:spPr>
        <p:txBody>
          <a:bodyPr wrap="none" rtlCol="0">
            <a:spAutoFit/>
          </a:bodyPr>
          <a:lstStyle/>
          <a:p>
            <a:pPr marL="285750" indent="-285750">
              <a:buClr>
                <a:schemeClr val="accent2">
                  <a:lumMod val="50000"/>
                </a:schemeClr>
              </a:buClr>
              <a:buFont typeface="Wingdings 3" panose="05040102010807070707" pitchFamily="18" charset="2"/>
              <a:buChar char="u"/>
            </a:pPr>
            <a:r>
              <a:rPr lang="tr-TR" dirty="0" smtClean="0">
                <a:solidFill>
                  <a:srgbClr val="002060"/>
                </a:solidFill>
              </a:rPr>
              <a:t>Çocuğa alternatif uğraş alanları sunmak</a:t>
            </a:r>
            <a:endParaRPr lang="tr-TR" dirty="0">
              <a:solidFill>
                <a:srgbClr val="002060"/>
              </a:solidFill>
            </a:endParaRPr>
          </a:p>
        </p:txBody>
      </p:sp>
    </p:spTree>
    <p:extLst>
      <p:ext uri="{BB962C8B-B14F-4D97-AF65-F5344CB8AC3E}">
        <p14:creationId xmlns:p14="http://schemas.microsoft.com/office/powerpoint/2010/main" val="67616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TEKNOLOJİ NASIL KULLANILMALI?</a:t>
            </a:r>
            <a:endParaRPr lang="tr-TR" dirty="0">
              <a:solidFill>
                <a:schemeClr val="accent6">
                  <a:lumMod val="25000"/>
                </a:schemeClr>
              </a:solidFill>
            </a:endParaRPr>
          </a:p>
        </p:txBody>
      </p:sp>
      <p:sp>
        <p:nvSpPr>
          <p:cNvPr id="3" name="İçerik Yer Tutucusu 2"/>
          <p:cNvSpPr>
            <a:spLocks noGrp="1"/>
          </p:cNvSpPr>
          <p:nvPr>
            <p:ph idx="1"/>
          </p:nvPr>
        </p:nvSpPr>
        <p:spPr/>
        <p:txBody>
          <a:bodyPr/>
          <a:lstStyle/>
          <a:p>
            <a:r>
              <a:rPr lang="tr-TR" dirty="0">
                <a:solidFill>
                  <a:srgbClr val="002060"/>
                </a:solidFill>
              </a:rPr>
              <a:t>E</a:t>
            </a:r>
            <a:r>
              <a:rPr lang="tr-TR" dirty="0" smtClean="0">
                <a:solidFill>
                  <a:srgbClr val="002060"/>
                </a:solidFill>
              </a:rPr>
              <a:t>n </a:t>
            </a:r>
            <a:r>
              <a:rPr lang="tr-TR" dirty="0">
                <a:solidFill>
                  <a:srgbClr val="002060"/>
                </a:solidFill>
              </a:rPr>
              <a:t>az </a:t>
            </a:r>
            <a:r>
              <a:rPr lang="tr-TR" dirty="0" smtClean="0">
                <a:solidFill>
                  <a:srgbClr val="002060"/>
                </a:solidFill>
              </a:rPr>
              <a:t>çocuk </a:t>
            </a:r>
            <a:r>
              <a:rPr lang="tr-TR" dirty="0">
                <a:solidFill>
                  <a:srgbClr val="002060"/>
                </a:solidFill>
              </a:rPr>
              <a:t>kadar internet ve dijital </a:t>
            </a:r>
            <a:r>
              <a:rPr lang="tr-TR" dirty="0" smtClean="0">
                <a:solidFill>
                  <a:srgbClr val="002060"/>
                </a:solidFill>
              </a:rPr>
              <a:t>aletler hakkında </a:t>
            </a:r>
            <a:r>
              <a:rPr lang="tr-TR" dirty="0">
                <a:solidFill>
                  <a:srgbClr val="002060"/>
                </a:solidFill>
              </a:rPr>
              <a:t>bilgi </a:t>
            </a:r>
            <a:r>
              <a:rPr lang="tr-TR" dirty="0" smtClean="0">
                <a:solidFill>
                  <a:srgbClr val="002060"/>
                </a:solidFill>
              </a:rPr>
              <a:t>sahibi olunmalı</a:t>
            </a:r>
          </a:p>
          <a:p>
            <a:r>
              <a:rPr lang="tr-TR" dirty="0" smtClean="0">
                <a:solidFill>
                  <a:srgbClr val="002060"/>
                </a:solidFill>
              </a:rPr>
              <a:t>Kurallar belirlenmeli ve net olmalı</a:t>
            </a:r>
          </a:p>
          <a:p>
            <a:r>
              <a:rPr lang="tr-TR" dirty="0" smtClean="0">
                <a:solidFill>
                  <a:srgbClr val="002060"/>
                </a:solidFill>
              </a:rPr>
              <a:t>Çocuğa teknolojiyi yasaklamak yerine çocuk güvenli kullanıma yönlendirilmeli</a:t>
            </a:r>
          </a:p>
          <a:p>
            <a:r>
              <a:rPr lang="tr-TR" dirty="0" smtClean="0">
                <a:solidFill>
                  <a:srgbClr val="002060"/>
                </a:solidFill>
              </a:rPr>
              <a:t>Çocuk olası riskler konusunda bilgilendirilmeli</a:t>
            </a:r>
          </a:p>
          <a:p>
            <a:r>
              <a:rPr lang="tr-TR" u="sng" dirty="0" smtClean="0">
                <a:solidFill>
                  <a:srgbClr val="002060"/>
                </a:solidFill>
              </a:rPr>
              <a:t>***Sağlıklı ebeveyn çocuk ilişkisi korunmalı***</a:t>
            </a:r>
          </a:p>
          <a:p>
            <a:r>
              <a:rPr lang="tr-TR" dirty="0" smtClean="0">
                <a:solidFill>
                  <a:srgbClr val="002060"/>
                </a:solidFill>
              </a:rPr>
              <a:t>Eğitim amaçlı kullanılması öncelik olarak sunulmalı</a:t>
            </a:r>
          </a:p>
          <a:p>
            <a:pPr marL="0" indent="0">
              <a:buNone/>
            </a:pPr>
            <a:endParaRPr lang="tr-TR" dirty="0">
              <a:solidFill>
                <a:srgbClr val="002060"/>
              </a:solidFill>
            </a:endParaRPr>
          </a:p>
          <a:p>
            <a:endParaRPr lang="tr-TR" dirty="0" smtClean="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478" y="4311650"/>
            <a:ext cx="2206142" cy="1654607"/>
          </a:xfrm>
          <a:prstGeom prst="rect">
            <a:avLst/>
          </a:prstGeom>
        </p:spPr>
      </p:pic>
    </p:spTree>
    <p:extLst>
      <p:ext uri="{BB962C8B-B14F-4D97-AF65-F5344CB8AC3E}">
        <p14:creationId xmlns:p14="http://schemas.microsoft.com/office/powerpoint/2010/main" val="18111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endParaRPr lang="tr-TR" dirty="0"/>
          </a:p>
        </p:txBody>
      </p:sp>
      <p:sp>
        <p:nvSpPr>
          <p:cNvPr id="3" name="İçerik Yer Tutucusu 2"/>
          <p:cNvSpPr>
            <a:spLocks noGrp="1"/>
          </p:cNvSpPr>
          <p:nvPr>
            <p:ph idx="1"/>
          </p:nvPr>
        </p:nvSpPr>
        <p:spPr>
          <a:xfrm>
            <a:off x="984738" y="2913833"/>
            <a:ext cx="9320622" cy="3200529"/>
          </a:xfrm>
        </p:spPr>
        <p:txBody>
          <a:bodyPr>
            <a:normAutofit/>
          </a:bodyPr>
          <a:lstStyle/>
          <a:p>
            <a:pPr algn="just"/>
            <a:r>
              <a:rPr lang="tr-TR" dirty="0" smtClean="0">
                <a:solidFill>
                  <a:srgbClr val="002060"/>
                </a:solidFill>
              </a:rPr>
              <a:t>Telefonunuz</a:t>
            </a:r>
            <a:r>
              <a:rPr lang="tr-TR" dirty="0">
                <a:solidFill>
                  <a:srgbClr val="002060"/>
                </a:solidFill>
              </a:rPr>
              <a:t>, tabletiniz ya da bilgisayarınız </a:t>
            </a:r>
            <a:r>
              <a:rPr lang="tr-TR" b="1" dirty="0">
                <a:solidFill>
                  <a:srgbClr val="002060"/>
                </a:solidFill>
              </a:rPr>
              <a:t>kolay ulaşılabilir olmamalı</a:t>
            </a:r>
            <a:r>
              <a:rPr lang="tr-TR" dirty="0">
                <a:solidFill>
                  <a:srgbClr val="002060"/>
                </a:solidFill>
              </a:rPr>
              <a:t>, </a:t>
            </a:r>
            <a:r>
              <a:rPr lang="tr-TR" b="1" dirty="0" smtClean="0">
                <a:solidFill>
                  <a:srgbClr val="002060"/>
                </a:solidFill>
              </a:rPr>
              <a:t>şifreli olmalı </a:t>
            </a:r>
            <a:r>
              <a:rPr lang="tr-TR" dirty="0">
                <a:solidFill>
                  <a:srgbClr val="002060"/>
                </a:solidFill>
              </a:rPr>
              <a:t>ve bu şifrelerin sizde saklı olduğundan emin olmalısınız</a:t>
            </a:r>
            <a:r>
              <a:rPr lang="tr-TR" dirty="0" smtClean="0">
                <a:solidFill>
                  <a:srgbClr val="002060"/>
                </a:solidFill>
              </a:rPr>
              <a:t>. </a:t>
            </a:r>
          </a:p>
          <a:p>
            <a:pPr algn="just"/>
            <a:endParaRPr lang="tr-TR" dirty="0" smtClean="0">
              <a:solidFill>
                <a:srgbClr val="002060"/>
              </a:solidFill>
            </a:endParaRPr>
          </a:p>
          <a:p>
            <a:pPr algn="just"/>
            <a:r>
              <a:rPr lang="tr-TR" dirty="0" smtClean="0">
                <a:solidFill>
                  <a:srgbClr val="002060"/>
                </a:solidFill>
              </a:rPr>
              <a:t>Dijital </a:t>
            </a:r>
            <a:r>
              <a:rPr lang="tr-TR" dirty="0">
                <a:solidFill>
                  <a:srgbClr val="002060"/>
                </a:solidFill>
              </a:rPr>
              <a:t>aletlerin kullanımı konusunda aile içerisinde aldığınız kararları, </a:t>
            </a:r>
            <a:r>
              <a:rPr lang="tr-TR" dirty="0" smtClean="0">
                <a:solidFill>
                  <a:srgbClr val="002060"/>
                </a:solidFill>
              </a:rPr>
              <a:t>aile büyükleriyle</a:t>
            </a:r>
            <a:r>
              <a:rPr lang="tr-TR" dirty="0">
                <a:solidFill>
                  <a:srgbClr val="002060"/>
                </a:solidFill>
              </a:rPr>
              <a:t>, evdeki diğer büyük kardeşlerle ve çocuğunuzun </a:t>
            </a:r>
            <a:r>
              <a:rPr lang="tr-TR" dirty="0" smtClean="0">
                <a:solidFill>
                  <a:srgbClr val="002060"/>
                </a:solidFill>
              </a:rPr>
              <a:t>arkadaşlarının ebeveynleriyle </a:t>
            </a:r>
            <a:r>
              <a:rPr lang="tr-TR" dirty="0">
                <a:solidFill>
                  <a:srgbClr val="002060"/>
                </a:solidFill>
              </a:rPr>
              <a:t>de paylaşmalısınız. Böylelikle </a:t>
            </a:r>
            <a:r>
              <a:rPr lang="tr-TR" b="1" dirty="0">
                <a:solidFill>
                  <a:srgbClr val="002060"/>
                </a:solidFill>
              </a:rPr>
              <a:t>sizin dışınızda birileri </a:t>
            </a:r>
            <a:r>
              <a:rPr lang="tr-TR" b="1" dirty="0" smtClean="0">
                <a:solidFill>
                  <a:srgbClr val="002060"/>
                </a:solidFill>
              </a:rPr>
              <a:t>çocuğunuzla ilgilenirken </a:t>
            </a:r>
            <a:r>
              <a:rPr lang="tr-TR" b="1" dirty="0">
                <a:solidFill>
                  <a:srgbClr val="002060"/>
                </a:solidFill>
              </a:rPr>
              <a:t>güvende olduğundan </a:t>
            </a:r>
            <a:r>
              <a:rPr lang="tr-TR" dirty="0">
                <a:solidFill>
                  <a:srgbClr val="002060"/>
                </a:solidFill>
              </a:rPr>
              <a:t>emin olursunuz. Daha </a:t>
            </a:r>
            <a:r>
              <a:rPr lang="tr-TR" dirty="0" smtClean="0">
                <a:solidFill>
                  <a:srgbClr val="002060"/>
                </a:solidFill>
              </a:rPr>
              <a:t>büyük çocuklarınızla</a:t>
            </a:r>
            <a:r>
              <a:rPr lang="tr-TR" dirty="0">
                <a:solidFill>
                  <a:srgbClr val="002060"/>
                </a:solidFill>
              </a:rPr>
              <a:t>, kardeşlerine ne öğretip ne öğretmemeleri ve nasıl örnek </a:t>
            </a:r>
            <a:r>
              <a:rPr lang="tr-TR" dirty="0" smtClean="0">
                <a:solidFill>
                  <a:srgbClr val="002060"/>
                </a:solidFill>
              </a:rPr>
              <a:t>olmaları gerektiği </a:t>
            </a:r>
            <a:r>
              <a:rPr lang="tr-TR" dirty="0">
                <a:solidFill>
                  <a:srgbClr val="002060"/>
                </a:solidFill>
              </a:rPr>
              <a:t>konusunda konuşmalısınız</a:t>
            </a:r>
            <a:r>
              <a:rPr lang="tr-TR" dirty="0" smtClean="0">
                <a:solidFill>
                  <a:srgbClr val="002060"/>
                </a:solidFill>
              </a:rPr>
              <a:t>. </a:t>
            </a:r>
          </a:p>
          <a:p>
            <a:pPr algn="just"/>
            <a:endParaRPr lang="tr-TR" dirty="0" smtClean="0">
              <a:solidFill>
                <a:srgbClr val="002060"/>
              </a:solidFill>
            </a:endParaRPr>
          </a:p>
        </p:txBody>
      </p:sp>
      <p:sp>
        <p:nvSpPr>
          <p:cNvPr id="4" name="Altbilgi Yer Tutucusu 3"/>
          <p:cNvSpPr>
            <a:spLocks noGrp="1"/>
          </p:cNvSpPr>
          <p:nvPr>
            <p:ph type="ftr" sz="quarter" idx="11"/>
          </p:nvPr>
        </p:nvSpPr>
        <p:spPr/>
        <p:txBody>
          <a:bodyPr/>
          <a:lstStyle/>
          <a:p>
            <a:r>
              <a:rPr lang="tr-TR" dirty="0" smtClean="0"/>
              <a:t>Çankaya Rehberlik ve Araştırma Merkezi</a:t>
            </a:r>
            <a:endParaRPr lang="tr-TR" dirty="0"/>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7" name="Metin kutusu 6"/>
          <p:cNvSpPr txBox="1"/>
          <p:nvPr/>
        </p:nvSpPr>
        <p:spPr>
          <a:xfrm>
            <a:off x="3083440" y="1918397"/>
            <a:ext cx="5100820" cy="646331"/>
          </a:xfrm>
          <a:prstGeom prst="rect">
            <a:avLst/>
          </a:prstGeom>
          <a:noFill/>
        </p:spPr>
        <p:txBody>
          <a:bodyPr wrap="none" rtlCol="0">
            <a:spAutoFit/>
          </a:bodyPr>
          <a:lstStyle/>
          <a:p>
            <a:r>
              <a:rPr lang="tr-TR" b="1" dirty="0">
                <a:solidFill>
                  <a:srgbClr val="002060"/>
                </a:solidFill>
              </a:rPr>
              <a:t>0-13 YAŞ ARASI ÇOCUKLAR İÇIN ÖNERILER</a:t>
            </a:r>
          </a:p>
          <a:p>
            <a:endParaRPr lang="tr-TR" dirty="0"/>
          </a:p>
        </p:txBody>
      </p:sp>
    </p:spTree>
    <p:extLst>
      <p:ext uri="{BB962C8B-B14F-4D97-AF65-F5344CB8AC3E}">
        <p14:creationId xmlns:p14="http://schemas.microsoft.com/office/powerpoint/2010/main" val="429082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25000"/>
                  </a:schemeClr>
                </a:solidFill>
              </a:rPr>
              <a:t>NELERE DİKKAT EDİLMELİ?</a:t>
            </a:r>
          </a:p>
        </p:txBody>
      </p:sp>
      <p:sp>
        <p:nvSpPr>
          <p:cNvPr id="3" name="İçerik Yer Tutucusu 2"/>
          <p:cNvSpPr>
            <a:spLocks noGrp="1"/>
          </p:cNvSpPr>
          <p:nvPr>
            <p:ph idx="1"/>
          </p:nvPr>
        </p:nvSpPr>
        <p:spPr>
          <a:xfrm>
            <a:off x="3083440" y="2997273"/>
            <a:ext cx="6985880" cy="2632346"/>
          </a:xfrm>
        </p:spPr>
        <p:txBody>
          <a:bodyPr>
            <a:normAutofit/>
          </a:bodyPr>
          <a:lstStyle/>
          <a:p>
            <a:pPr marL="0" indent="0" algn="just">
              <a:buNone/>
            </a:pPr>
            <a:r>
              <a:rPr lang="tr-TR" dirty="0" smtClean="0">
                <a:solidFill>
                  <a:srgbClr val="002060"/>
                </a:solidFill>
              </a:rPr>
              <a:t>İlkokul </a:t>
            </a:r>
            <a:r>
              <a:rPr lang="tr-TR" dirty="0">
                <a:solidFill>
                  <a:srgbClr val="002060"/>
                </a:solidFill>
              </a:rPr>
              <a:t>döneminde çocuğu olan anne babaların bilmesi gereken</a:t>
            </a:r>
            <a:r>
              <a:rPr lang="tr-TR" dirty="0" smtClean="0">
                <a:solidFill>
                  <a:srgbClr val="002060"/>
                </a:solidFill>
              </a:rPr>
              <a:t>, </a:t>
            </a:r>
            <a:r>
              <a:rPr lang="tr-TR" b="1" dirty="0" smtClean="0">
                <a:solidFill>
                  <a:srgbClr val="002060"/>
                </a:solidFill>
              </a:rPr>
              <a:t>“</a:t>
            </a:r>
            <a:r>
              <a:rPr lang="tr-TR" b="1" dirty="0">
                <a:solidFill>
                  <a:srgbClr val="002060"/>
                </a:solidFill>
              </a:rPr>
              <a:t>Problemli kullanımı’’ önleme çalışmalarında ilkokul döneminin en </a:t>
            </a:r>
            <a:r>
              <a:rPr lang="tr-TR" b="1" dirty="0" smtClean="0">
                <a:solidFill>
                  <a:srgbClr val="002060"/>
                </a:solidFill>
              </a:rPr>
              <a:t>kritik dönem </a:t>
            </a:r>
            <a:r>
              <a:rPr lang="tr-TR" dirty="0">
                <a:solidFill>
                  <a:srgbClr val="002060"/>
                </a:solidFill>
              </a:rPr>
              <a:t>olduğudur. </a:t>
            </a:r>
            <a:endParaRPr lang="tr-TR" dirty="0" smtClean="0">
              <a:solidFill>
                <a:srgbClr val="002060"/>
              </a:solidFill>
            </a:endParaRPr>
          </a:p>
          <a:p>
            <a:pPr marL="0" indent="0" algn="just">
              <a:buNone/>
            </a:pPr>
            <a:endParaRPr lang="tr-TR" dirty="0" smtClean="0">
              <a:solidFill>
                <a:srgbClr val="002060"/>
              </a:solidFill>
            </a:endParaRPr>
          </a:p>
          <a:p>
            <a:pPr marL="0" indent="0" algn="just">
              <a:buNone/>
            </a:pPr>
            <a:r>
              <a:rPr lang="tr-TR" dirty="0" smtClean="0">
                <a:solidFill>
                  <a:srgbClr val="002060"/>
                </a:solidFill>
              </a:rPr>
              <a:t>Eğer </a:t>
            </a:r>
            <a:r>
              <a:rPr lang="tr-TR" dirty="0">
                <a:solidFill>
                  <a:srgbClr val="002060"/>
                </a:solidFill>
              </a:rPr>
              <a:t>dijital aletlerin doğru ve sağlıklı </a:t>
            </a:r>
            <a:r>
              <a:rPr lang="tr-TR" dirty="0" smtClean="0">
                <a:solidFill>
                  <a:srgbClr val="002060"/>
                </a:solidFill>
              </a:rPr>
              <a:t>kullanımını bu </a:t>
            </a:r>
            <a:r>
              <a:rPr lang="tr-TR" dirty="0">
                <a:solidFill>
                  <a:srgbClr val="002060"/>
                </a:solidFill>
              </a:rPr>
              <a:t>yaşlarda çocuklarınıza öğretebilirseniz, bu davranış kalıbı </a:t>
            </a:r>
            <a:r>
              <a:rPr lang="tr-TR" dirty="0" smtClean="0">
                <a:solidFill>
                  <a:srgbClr val="002060"/>
                </a:solidFill>
              </a:rPr>
              <a:t>büyük oranda </a:t>
            </a:r>
            <a:r>
              <a:rPr lang="tr-TR" dirty="0">
                <a:solidFill>
                  <a:srgbClr val="002060"/>
                </a:solidFill>
              </a:rPr>
              <a:t>yerleşir ve onların sonraki gelişim dönemlerinde </a:t>
            </a:r>
            <a:r>
              <a:rPr lang="tr-TR" dirty="0" smtClean="0">
                <a:solidFill>
                  <a:srgbClr val="002060"/>
                </a:solidFill>
              </a:rPr>
              <a:t>problemli kullanım </a:t>
            </a:r>
            <a:r>
              <a:rPr lang="tr-TR" dirty="0">
                <a:solidFill>
                  <a:srgbClr val="002060"/>
                </a:solidFill>
              </a:rPr>
              <a:t>geliştirmesine önemli ölçüde mani olur.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92" y="2997273"/>
            <a:ext cx="1752600" cy="2600325"/>
          </a:xfrm>
          <a:prstGeom prst="rect">
            <a:avLst/>
          </a:prstGeom>
        </p:spPr>
      </p:pic>
      <p:sp>
        <p:nvSpPr>
          <p:cNvPr id="7" name="Metin kutusu 6"/>
          <p:cNvSpPr txBox="1"/>
          <p:nvPr/>
        </p:nvSpPr>
        <p:spPr>
          <a:xfrm>
            <a:off x="3083440" y="1918397"/>
            <a:ext cx="5100820" cy="646331"/>
          </a:xfrm>
          <a:prstGeom prst="rect">
            <a:avLst/>
          </a:prstGeom>
          <a:noFill/>
        </p:spPr>
        <p:txBody>
          <a:bodyPr wrap="none" rtlCol="0">
            <a:spAutoFit/>
          </a:bodyPr>
          <a:lstStyle/>
          <a:p>
            <a:r>
              <a:rPr lang="tr-TR" b="1" dirty="0">
                <a:solidFill>
                  <a:srgbClr val="002060"/>
                </a:solidFill>
              </a:rPr>
              <a:t>0-13 YAŞ ARASI ÇOCUKLAR İÇIN ÖNERILER</a:t>
            </a:r>
          </a:p>
          <a:p>
            <a:endParaRPr lang="tr-TR" dirty="0"/>
          </a:p>
        </p:txBody>
      </p:sp>
    </p:spTree>
    <p:extLst>
      <p:ext uri="{BB962C8B-B14F-4D97-AF65-F5344CB8AC3E}">
        <p14:creationId xmlns:p14="http://schemas.microsoft.com/office/powerpoint/2010/main" val="156952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1357035"/>
            <a:ext cx="8761413" cy="706964"/>
          </a:xfrm>
        </p:spPr>
        <p:txBody>
          <a:bodyPr/>
          <a:lstStyle/>
          <a:p>
            <a:pPr algn="ctr"/>
            <a:r>
              <a:rPr lang="tr-TR" dirty="0">
                <a:solidFill>
                  <a:schemeClr val="accent6">
                    <a:lumMod val="25000"/>
                  </a:schemeClr>
                </a:solidFill>
              </a:rPr>
              <a:t>Küçük Çocuklarımıza </a:t>
            </a:r>
            <a:r>
              <a:rPr lang="tr-TR" dirty="0" smtClean="0">
                <a:solidFill>
                  <a:schemeClr val="accent6">
                    <a:lumMod val="25000"/>
                  </a:schemeClr>
                </a:solidFill>
              </a:rPr>
              <a:t>Güvenli Teknoloji Kullanımını Nasıl </a:t>
            </a:r>
            <a:r>
              <a:rPr lang="tr-TR" dirty="0">
                <a:solidFill>
                  <a:schemeClr val="accent6">
                    <a:lumMod val="25000"/>
                  </a:schemeClr>
                </a:solidFill>
              </a:rPr>
              <a:t>Anlatabiliriz?</a:t>
            </a:r>
            <a:br>
              <a:rPr lang="tr-TR" dirty="0">
                <a:solidFill>
                  <a:schemeClr val="accent6">
                    <a:lumMod val="25000"/>
                  </a:schemeClr>
                </a:solidFill>
              </a:rPr>
            </a:br>
            <a:endParaRPr lang="tr-TR" dirty="0">
              <a:solidFill>
                <a:schemeClr val="accent6">
                  <a:lumMod val="25000"/>
                </a:schemeClr>
              </a:solidFill>
            </a:endParaRPr>
          </a:p>
        </p:txBody>
      </p:sp>
      <p:sp>
        <p:nvSpPr>
          <p:cNvPr id="3" name="İçerik Yer Tutucusu 2"/>
          <p:cNvSpPr>
            <a:spLocks noGrp="1"/>
          </p:cNvSpPr>
          <p:nvPr>
            <p:ph idx="1"/>
          </p:nvPr>
        </p:nvSpPr>
        <p:spPr>
          <a:xfrm>
            <a:off x="868515" y="2603499"/>
            <a:ext cx="5862791" cy="3411710"/>
          </a:xfrm>
        </p:spPr>
        <p:txBody>
          <a:bodyPr/>
          <a:lstStyle/>
          <a:p>
            <a:pPr marL="0" indent="0" algn="just">
              <a:buNone/>
            </a:pPr>
            <a:r>
              <a:rPr lang="tr-TR" dirty="0" smtClean="0">
                <a:solidFill>
                  <a:srgbClr val="002060"/>
                </a:solidFill>
              </a:rPr>
              <a:t>Her </a:t>
            </a:r>
            <a:r>
              <a:rPr lang="tr-TR" dirty="0">
                <a:solidFill>
                  <a:srgbClr val="002060"/>
                </a:solidFill>
              </a:rPr>
              <a:t>şeyden önce doğru kullanım ile ilgili davranış kalıplarını </a:t>
            </a:r>
            <a:r>
              <a:rPr lang="tr-TR" dirty="0" smtClean="0">
                <a:solidFill>
                  <a:srgbClr val="002060"/>
                </a:solidFill>
              </a:rPr>
              <a:t>kendi hayatımızda </a:t>
            </a:r>
            <a:r>
              <a:rPr lang="tr-TR" dirty="0">
                <a:solidFill>
                  <a:srgbClr val="002060"/>
                </a:solidFill>
              </a:rPr>
              <a:t>tatbik edip onlara </a:t>
            </a:r>
            <a:r>
              <a:rPr lang="tr-TR" b="1" dirty="0">
                <a:solidFill>
                  <a:srgbClr val="002060"/>
                </a:solidFill>
              </a:rPr>
              <a:t>rol model </a:t>
            </a:r>
            <a:r>
              <a:rPr lang="tr-TR" dirty="0">
                <a:solidFill>
                  <a:srgbClr val="002060"/>
                </a:solidFill>
              </a:rPr>
              <a:t>olmalıyız. </a:t>
            </a:r>
            <a:endParaRPr lang="tr-TR" dirty="0" smtClean="0">
              <a:solidFill>
                <a:srgbClr val="002060"/>
              </a:solidFill>
            </a:endParaRPr>
          </a:p>
          <a:p>
            <a:pPr marL="0" indent="0" algn="just">
              <a:buNone/>
            </a:pPr>
            <a:endParaRPr lang="tr-TR" dirty="0" smtClean="0">
              <a:solidFill>
                <a:srgbClr val="002060"/>
              </a:solidFill>
            </a:endParaRPr>
          </a:p>
          <a:p>
            <a:pPr marL="0" indent="0" algn="just">
              <a:buNone/>
            </a:pPr>
            <a:r>
              <a:rPr lang="tr-TR" dirty="0" smtClean="0">
                <a:solidFill>
                  <a:srgbClr val="002060"/>
                </a:solidFill>
              </a:rPr>
              <a:t>İkinci olarak sağlıklı </a:t>
            </a:r>
            <a:r>
              <a:rPr lang="tr-TR" dirty="0">
                <a:solidFill>
                  <a:srgbClr val="002060"/>
                </a:solidFill>
              </a:rPr>
              <a:t>kullanım ya da sağlıksız kullanımın ne anlama geldiğini </a:t>
            </a:r>
            <a:r>
              <a:rPr lang="tr-TR" dirty="0" smtClean="0">
                <a:solidFill>
                  <a:srgbClr val="002060"/>
                </a:solidFill>
              </a:rPr>
              <a:t>tam anlamıyla </a:t>
            </a:r>
            <a:r>
              <a:rPr lang="tr-TR" dirty="0">
                <a:solidFill>
                  <a:srgbClr val="002060"/>
                </a:solidFill>
              </a:rPr>
              <a:t>anlamayacak kadar küçük yaşta olan çocuklarımıza “</a:t>
            </a:r>
            <a:r>
              <a:rPr lang="tr-TR" dirty="0" smtClean="0">
                <a:solidFill>
                  <a:srgbClr val="002060"/>
                </a:solidFill>
              </a:rPr>
              <a:t>yatak </a:t>
            </a:r>
            <a:r>
              <a:rPr lang="es-ES" dirty="0" smtClean="0">
                <a:solidFill>
                  <a:srgbClr val="002060"/>
                </a:solidFill>
              </a:rPr>
              <a:t>odana </a:t>
            </a:r>
            <a:r>
              <a:rPr lang="es-ES" dirty="0">
                <a:solidFill>
                  <a:srgbClr val="002060"/>
                </a:solidFill>
              </a:rPr>
              <a:t>bilgisayar, tablet girmeyecek” ya da “yatmadan en az </a:t>
            </a:r>
            <a:r>
              <a:rPr lang="es-ES" dirty="0" smtClean="0">
                <a:solidFill>
                  <a:srgbClr val="002060"/>
                </a:solidFill>
              </a:rPr>
              <a:t>bir</a:t>
            </a:r>
            <a:r>
              <a:rPr lang="tr-TR" dirty="0" smtClean="0">
                <a:solidFill>
                  <a:srgbClr val="002060"/>
                </a:solidFill>
              </a:rPr>
              <a:t> saat </a:t>
            </a:r>
            <a:r>
              <a:rPr lang="tr-TR" dirty="0">
                <a:solidFill>
                  <a:srgbClr val="002060"/>
                </a:solidFill>
              </a:rPr>
              <a:t>önce bilgisayarını, telefonunu kapatmış olacaksın” gibi </a:t>
            </a:r>
            <a:r>
              <a:rPr lang="tr-TR" b="1" dirty="0" smtClean="0">
                <a:solidFill>
                  <a:srgbClr val="002060"/>
                </a:solidFill>
              </a:rPr>
              <a:t>somut örneklerle </a:t>
            </a:r>
            <a:r>
              <a:rPr lang="tr-TR" dirty="0">
                <a:solidFill>
                  <a:srgbClr val="002060"/>
                </a:solidFill>
              </a:rPr>
              <a:t>anlatabiliriz.</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999" y="2603499"/>
            <a:ext cx="4251372" cy="3048154"/>
          </a:xfrm>
          <a:prstGeom prst="rect">
            <a:avLst/>
          </a:prstGeom>
        </p:spPr>
      </p:pic>
    </p:spTree>
    <p:extLst>
      <p:ext uri="{BB962C8B-B14F-4D97-AF65-F5344CB8AC3E}">
        <p14:creationId xmlns:p14="http://schemas.microsoft.com/office/powerpoint/2010/main" val="422986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25000"/>
                  </a:schemeClr>
                </a:solidFill>
              </a:rPr>
              <a:t>KAYNAKÇA</a:t>
            </a:r>
            <a:endParaRPr lang="tr-TR" dirty="0">
              <a:solidFill>
                <a:schemeClr val="accent6">
                  <a:lumMod val="25000"/>
                </a:schemeClr>
              </a:solidFill>
            </a:endParaRPr>
          </a:p>
        </p:txBody>
      </p:sp>
      <p:sp>
        <p:nvSpPr>
          <p:cNvPr id="3" name="İçerik Yer Tutucusu 2"/>
          <p:cNvSpPr>
            <a:spLocks noGrp="1"/>
          </p:cNvSpPr>
          <p:nvPr>
            <p:ph idx="1"/>
          </p:nvPr>
        </p:nvSpPr>
        <p:spPr>
          <a:xfrm>
            <a:off x="1154954" y="2603500"/>
            <a:ext cx="10269538" cy="2849849"/>
          </a:xfrm>
        </p:spPr>
        <p:txBody>
          <a:bodyPr/>
          <a:lstStyle/>
          <a:p>
            <a:r>
              <a:rPr lang="tr-TR" dirty="0">
                <a:solidFill>
                  <a:srgbClr val="002060"/>
                </a:solidFill>
              </a:rPr>
              <a:t>https://</a:t>
            </a:r>
            <a:r>
              <a:rPr lang="tr-TR" dirty="0" smtClean="0">
                <a:solidFill>
                  <a:srgbClr val="002060"/>
                </a:solidFill>
              </a:rPr>
              <a:t>data.tuik.gov.tr/Bulten/Index?p=Cocuklarda-Bilisim-Teknolojileri-Kullanim-Arastirmasi-2021-41132</a:t>
            </a:r>
          </a:p>
          <a:p>
            <a:r>
              <a:rPr lang="tr-TR" dirty="0">
                <a:solidFill>
                  <a:srgbClr val="002060"/>
                </a:solidFill>
              </a:rPr>
              <a:t>https://tr.wikipedia.org/wiki/Teknoloji_(anlam_ayr%C4%B1m%C4%B1)</a:t>
            </a:r>
            <a:endParaRPr lang="tr-TR" dirty="0" smtClean="0">
              <a:solidFill>
                <a:srgbClr val="002060"/>
              </a:solidFill>
            </a:endParaRPr>
          </a:p>
          <a:p>
            <a:r>
              <a:rPr lang="tr-TR" dirty="0">
                <a:solidFill>
                  <a:srgbClr val="002060"/>
                </a:solidFill>
              </a:rPr>
              <a:t>https://</a:t>
            </a:r>
            <a:r>
              <a:rPr lang="tr-TR" dirty="0" smtClean="0">
                <a:solidFill>
                  <a:srgbClr val="002060"/>
                </a:solidFill>
              </a:rPr>
              <a:t>tr.wikipedia.org/wiki/Dijital_vatanda%C5%9Fl%C4%B1k</a:t>
            </a:r>
          </a:p>
          <a:p>
            <a:r>
              <a:rPr lang="tr-TR" dirty="0">
                <a:solidFill>
                  <a:srgbClr val="002060"/>
                </a:solidFill>
              </a:rPr>
              <a:t>https://</a:t>
            </a:r>
            <a:r>
              <a:rPr lang="tr-TR" dirty="0" smtClean="0">
                <a:solidFill>
                  <a:srgbClr val="002060"/>
                </a:solidFill>
              </a:rPr>
              <a:t>www.yedam.org.tr/teknoloji-bagimliligi</a:t>
            </a:r>
          </a:p>
          <a:p>
            <a:r>
              <a:rPr lang="tr-TR" dirty="0">
                <a:solidFill>
                  <a:srgbClr val="002060"/>
                </a:solidFill>
              </a:rPr>
              <a:t>https://www.yesilay.org.tr/tr/bagimlilik/teknoloji-bagimliligi</a:t>
            </a:r>
            <a:endParaRPr lang="tr-TR" dirty="0" smtClean="0">
              <a:solidFill>
                <a:srgbClr val="002060"/>
              </a:solidFill>
            </a:endParaRPr>
          </a:p>
          <a:p>
            <a:r>
              <a:rPr lang="tr-TR" dirty="0" smtClean="0">
                <a:solidFill>
                  <a:srgbClr val="002060"/>
                </a:solidFill>
              </a:rPr>
              <a:t>Yay, M. (2019). Dijital Ebeveynlik. Yeşilay Yayınları. İstanbul.</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19670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25000"/>
                  </a:schemeClr>
                </a:solidFill>
              </a:rPr>
              <a:t>TEKNOLOJİ NEDİR?</a:t>
            </a:r>
            <a:endParaRPr lang="tr-TR" b="1" dirty="0">
              <a:solidFill>
                <a:schemeClr val="accent6">
                  <a:lumMod val="25000"/>
                </a:schemeClr>
              </a:solidFill>
            </a:endParaRPr>
          </a:p>
        </p:txBody>
      </p:sp>
      <p:sp>
        <p:nvSpPr>
          <p:cNvPr id="3" name="İçerik Yer Tutucusu 2"/>
          <p:cNvSpPr>
            <a:spLocks noGrp="1"/>
          </p:cNvSpPr>
          <p:nvPr>
            <p:ph idx="1"/>
          </p:nvPr>
        </p:nvSpPr>
        <p:spPr/>
        <p:txBody>
          <a:bodyPr>
            <a:normAutofit/>
          </a:bodyPr>
          <a:lstStyle/>
          <a:p>
            <a:pPr algn="just"/>
            <a:r>
              <a:rPr lang="tr-TR" b="1" dirty="0" smtClean="0">
                <a:solidFill>
                  <a:srgbClr val="002060"/>
                </a:solidFill>
              </a:rPr>
              <a:t>Teknoloji, </a:t>
            </a:r>
            <a:r>
              <a:rPr lang="tr-TR" dirty="0">
                <a:solidFill>
                  <a:srgbClr val="002060"/>
                </a:solidFill>
              </a:rPr>
              <a:t>insanlar tarafından kullanılan makineler, modifikasyonlar, düzenlemeler ve prosedürler dahil olmak üzere araçların toplamıdır</a:t>
            </a:r>
            <a:r>
              <a:rPr lang="tr-TR" dirty="0" smtClean="0">
                <a:solidFill>
                  <a:srgbClr val="002060"/>
                </a:solidFill>
              </a:rPr>
              <a:t>. </a:t>
            </a:r>
          </a:p>
          <a:p>
            <a:pPr marL="0" indent="0" algn="just">
              <a:buNone/>
            </a:pPr>
            <a:r>
              <a:rPr lang="tr-TR" i="1" dirty="0">
                <a:solidFill>
                  <a:srgbClr val="002060"/>
                </a:solidFill>
              </a:rPr>
              <a:t>	</a:t>
            </a:r>
            <a:r>
              <a:rPr lang="tr-TR" i="1" dirty="0" smtClean="0">
                <a:solidFill>
                  <a:schemeClr val="accent1">
                    <a:lumMod val="50000"/>
                  </a:schemeClr>
                </a:solidFill>
              </a:rPr>
              <a:t>Teknoloji </a:t>
            </a:r>
            <a:r>
              <a:rPr lang="tr-TR" i="1" dirty="0">
                <a:solidFill>
                  <a:schemeClr val="accent1">
                    <a:lumMod val="50000"/>
                  </a:schemeClr>
                </a:solidFill>
              </a:rPr>
              <a:t>insan yaşamını kolaylaştıran, gündelik işlerin yerine getirilmesinde kolaylık </a:t>
            </a:r>
            <a:r>
              <a:rPr lang="tr-TR" i="1" dirty="0" smtClean="0">
                <a:solidFill>
                  <a:schemeClr val="accent1">
                    <a:lumMod val="50000"/>
                  </a:schemeClr>
                </a:solidFill>
              </a:rPr>
              <a:t>	sağlayan </a:t>
            </a:r>
            <a:r>
              <a:rPr lang="tr-TR" i="1" dirty="0">
                <a:solidFill>
                  <a:schemeClr val="accent1">
                    <a:lumMod val="50000"/>
                  </a:schemeClr>
                </a:solidFill>
              </a:rPr>
              <a:t>bir araçtır. </a:t>
            </a:r>
          </a:p>
          <a:p>
            <a:pPr algn="just"/>
            <a:endParaRPr lang="tr-TR" dirty="0" smtClean="0">
              <a:solidFill>
                <a:srgbClr val="002060"/>
              </a:solidFill>
            </a:endParaRPr>
          </a:p>
          <a:p>
            <a:pPr marL="0" indent="0">
              <a:buNone/>
            </a:pPr>
            <a:endParaRPr lang="tr-TR" b="1" dirty="0">
              <a:solidFill>
                <a:srgbClr val="002060"/>
              </a:solidFill>
            </a:endParaRPr>
          </a:p>
          <a:p>
            <a:pPr marL="0" indent="0">
              <a:buNone/>
            </a:pP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3" cstate="print"/>
          <a:stretch>
            <a:fillRect/>
          </a:stretch>
        </p:blipFill>
        <p:spPr>
          <a:xfrm>
            <a:off x="141141" y="152608"/>
            <a:ext cx="843597" cy="832935"/>
          </a:xfrm>
          <a:prstGeom prst="rect">
            <a:avLst/>
          </a:prstGeom>
        </p:spPr>
      </p:pic>
      <p:pic>
        <p:nvPicPr>
          <p:cNvPr id="6"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008" y="631802"/>
            <a:ext cx="1246216" cy="1528610"/>
          </a:xfrm>
          <a:prstGeom prst="rect">
            <a:avLst/>
          </a:prstGeom>
        </p:spPr>
      </p:pic>
    </p:spTree>
    <p:extLst>
      <p:ext uri="{BB962C8B-B14F-4D97-AF65-F5344CB8AC3E}">
        <p14:creationId xmlns:p14="http://schemas.microsoft.com/office/powerpoint/2010/main" val="368451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Çankaya Rehberlik ve Araştırma Merkezi-2022</a:t>
            </a:r>
            <a:endParaRPr lang="tr-TR"/>
          </a:p>
        </p:txBody>
      </p:sp>
      <p:pic>
        <p:nvPicPr>
          <p:cNvPr id="4" name="3 Resim" descr="ÇANKAYA RAM LOGO.png"/>
          <p:cNvPicPr>
            <a:picLocks noChangeAspect="1"/>
          </p:cNvPicPr>
          <p:nvPr/>
        </p:nvPicPr>
        <p:blipFill>
          <a:blip r:embed="rId2" cstate="print"/>
          <a:stretch>
            <a:fillRect/>
          </a:stretch>
        </p:blipFill>
        <p:spPr>
          <a:xfrm>
            <a:off x="4511824" y="620688"/>
            <a:ext cx="2952328" cy="2951896"/>
          </a:xfrm>
          <a:prstGeom prst="rect">
            <a:avLst/>
          </a:prstGeom>
        </p:spPr>
      </p:pic>
      <p:sp>
        <p:nvSpPr>
          <p:cNvPr id="5" name="4 Metin kutusu"/>
          <p:cNvSpPr txBox="1"/>
          <p:nvPr/>
        </p:nvSpPr>
        <p:spPr>
          <a:xfrm>
            <a:off x="3647729" y="4005065"/>
            <a:ext cx="5533453" cy="2031325"/>
          </a:xfrm>
          <a:prstGeom prst="rect">
            <a:avLst/>
          </a:prstGeom>
          <a:noFill/>
        </p:spPr>
        <p:txBody>
          <a:bodyPr wrap="square" rtlCol="0">
            <a:spAutoFit/>
          </a:bodyPr>
          <a:lstStyle/>
          <a:p>
            <a:pPr algn="ctr"/>
            <a:r>
              <a:rPr lang="tr-TR" b="1" dirty="0">
                <a:solidFill>
                  <a:schemeClr val="bg1">
                    <a:lumMod val="10000"/>
                  </a:schemeClr>
                </a:solidFill>
              </a:rPr>
              <a:t>Çankaya Rehberlik ve Araştırma Merkezi</a:t>
            </a:r>
          </a:p>
          <a:p>
            <a:pPr algn="ctr"/>
            <a:endParaRPr lang="tr-TR" b="1" dirty="0">
              <a:solidFill>
                <a:schemeClr val="bg1">
                  <a:lumMod val="10000"/>
                </a:schemeClr>
              </a:solidFill>
            </a:endParaRPr>
          </a:p>
          <a:p>
            <a:r>
              <a:rPr lang="tr-TR" dirty="0">
                <a:solidFill>
                  <a:schemeClr val="bg1">
                    <a:lumMod val="10000"/>
                  </a:schemeClr>
                </a:solidFill>
              </a:rPr>
              <a:t>Web 		: www.</a:t>
            </a:r>
            <a:r>
              <a:rPr lang="tr-TR" dirty="0" err="1">
                <a:solidFill>
                  <a:schemeClr val="bg1">
                    <a:lumMod val="10000"/>
                  </a:schemeClr>
                </a:solidFill>
              </a:rPr>
              <a:t>cankayaram</a:t>
            </a:r>
            <a:r>
              <a:rPr lang="tr-TR" dirty="0">
                <a:solidFill>
                  <a:schemeClr val="bg1">
                    <a:lumMod val="10000"/>
                  </a:schemeClr>
                </a:solidFill>
              </a:rPr>
              <a:t>.</a:t>
            </a:r>
            <a:r>
              <a:rPr lang="tr-TR" dirty="0" err="1">
                <a:solidFill>
                  <a:schemeClr val="bg1">
                    <a:lumMod val="10000"/>
                  </a:schemeClr>
                </a:solidFill>
              </a:rPr>
              <a:t>meb</a:t>
            </a:r>
            <a:r>
              <a:rPr lang="tr-TR" dirty="0">
                <a:solidFill>
                  <a:schemeClr val="bg1">
                    <a:lumMod val="10000"/>
                  </a:schemeClr>
                </a:solidFill>
              </a:rPr>
              <a:t>.k12.tr</a:t>
            </a:r>
          </a:p>
          <a:p>
            <a:r>
              <a:rPr lang="tr-TR" dirty="0">
                <a:solidFill>
                  <a:schemeClr val="bg1">
                    <a:lumMod val="10000"/>
                  </a:schemeClr>
                </a:solidFill>
              </a:rPr>
              <a:t>Tel 		: 0(312) 466 67 76</a:t>
            </a:r>
          </a:p>
          <a:p>
            <a:r>
              <a:rPr lang="tr-TR" dirty="0" err="1">
                <a:solidFill>
                  <a:schemeClr val="bg1">
                    <a:lumMod val="10000"/>
                  </a:schemeClr>
                </a:solidFill>
              </a:rPr>
              <a:t>İnstagram</a:t>
            </a:r>
            <a:r>
              <a:rPr lang="tr-TR" dirty="0">
                <a:solidFill>
                  <a:schemeClr val="bg1">
                    <a:lumMod val="10000"/>
                  </a:schemeClr>
                </a:solidFill>
              </a:rPr>
              <a:t>	: @</a:t>
            </a:r>
            <a:r>
              <a:rPr lang="tr-TR" dirty="0" err="1">
                <a:solidFill>
                  <a:schemeClr val="bg1">
                    <a:lumMod val="10000"/>
                  </a:schemeClr>
                </a:solidFill>
              </a:rPr>
              <a:t>cankayaram</a:t>
            </a:r>
            <a:endParaRPr lang="tr-TR" dirty="0">
              <a:solidFill>
                <a:schemeClr val="bg1">
                  <a:lumMod val="10000"/>
                </a:schemeClr>
              </a:solidFill>
            </a:endParaRPr>
          </a:p>
          <a:p>
            <a:r>
              <a:rPr lang="tr-TR" dirty="0" err="1">
                <a:solidFill>
                  <a:schemeClr val="bg1">
                    <a:lumMod val="10000"/>
                  </a:schemeClr>
                </a:solidFill>
              </a:rPr>
              <a:t>twitter</a:t>
            </a:r>
            <a:r>
              <a:rPr lang="tr-TR" dirty="0">
                <a:solidFill>
                  <a:schemeClr val="bg1">
                    <a:lumMod val="10000"/>
                  </a:schemeClr>
                </a:solidFill>
              </a:rPr>
              <a:t>		: @</a:t>
            </a:r>
            <a:r>
              <a:rPr lang="tr-TR" dirty="0" err="1">
                <a:solidFill>
                  <a:schemeClr val="bg1">
                    <a:lumMod val="10000"/>
                  </a:schemeClr>
                </a:solidFill>
              </a:rPr>
              <a:t>cankayaram</a:t>
            </a:r>
            <a:endParaRPr lang="tr-TR" dirty="0">
              <a:solidFill>
                <a:schemeClr val="bg1">
                  <a:lumMod val="10000"/>
                </a:schemeClr>
              </a:solidFill>
            </a:endParaRPr>
          </a:p>
          <a:p>
            <a:endParaRPr lang="tr-TR" dirty="0">
              <a:solidFill>
                <a:schemeClr val="bg1">
                  <a:lumMod val="10000"/>
                </a:schemeClr>
              </a:solidFill>
            </a:endParaRPr>
          </a:p>
        </p:txBody>
      </p:sp>
    </p:spTree>
    <p:extLst>
      <p:ext uri="{BB962C8B-B14F-4D97-AF65-F5344CB8AC3E}">
        <p14:creationId xmlns:p14="http://schemas.microsoft.com/office/powerpoint/2010/main" val="40376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25000"/>
                  </a:schemeClr>
                </a:solidFill>
              </a:rPr>
              <a:t>TEKNOLOJİ ve BİLİNÇ</a:t>
            </a:r>
            <a:endParaRPr lang="tr-TR" dirty="0">
              <a:solidFill>
                <a:schemeClr val="accent6">
                  <a:lumMod val="25000"/>
                </a:schemeClr>
              </a:solidFill>
            </a:endParaRPr>
          </a:p>
        </p:txBody>
      </p:sp>
      <p:sp>
        <p:nvSpPr>
          <p:cNvPr id="3" name="İçerik Yer Tutucusu 2"/>
          <p:cNvSpPr>
            <a:spLocks noGrp="1"/>
          </p:cNvSpPr>
          <p:nvPr>
            <p:ph idx="1"/>
          </p:nvPr>
        </p:nvSpPr>
        <p:spPr/>
        <p:txBody>
          <a:bodyPr/>
          <a:lstStyle/>
          <a:p>
            <a:pPr lvl="0">
              <a:lnSpc>
                <a:spcPct val="150000"/>
              </a:lnSpc>
            </a:pPr>
            <a:r>
              <a:rPr lang="tr-TR" dirty="0">
                <a:solidFill>
                  <a:srgbClr val="002060"/>
                </a:solidFill>
              </a:rPr>
              <a:t>Dijital dünyada varlığımızı sürdürüyoruz. </a:t>
            </a:r>
          </a:p>
          <a:p>
            <a:pPr lvl="0">
              <a:lnSpc>
                <a:spcPct val="150000"/>
              </a:lnSpc>
            </a:pPr>
            <a:r>
              <a:rPr lang="tr-TR" dirty="0">
                <a:solidFill>
                  <a:srgbClr val="002060"/>
                </a:solidFill>
              </a:rPr>
              <a:t>Günün her anı yanımızdan ayırmak istemediğimiz </a:t>
            </a:r>
            <a:r>
              <a:rPr lang="tr-TR" b="1" dirty="0">
                <a:solidFill>
                  <a:srgbClr val="002060"/>
                </a:solidFill>
              </a:rPr>
              <a:t>‘akıllı </a:t>
            </a:r>
            <a:r>
              <a:rPr lang="tr-TR" b="1" dirty="0" smtClean="0">
                <a:solidFill>
                  <a:srgbClr val="002060"/>
                </a:solidFill>
              </a:rPr>
              <a:t>telefonlarımız</a:t>
            </a:r>
            <a:r>
              <a:rPr lang="tr-TR" dirty="0" smtClean="0">
                <a:solidFill>
                  <a:srgbClr val="002060"/>
                </a:solidFill>
              </a:rPr>
              <a:t>, </a:t>
            </a:r>
            <a:endParaRPr lang="tr-TR" dirty="0">
              <a:solidFill>
                <a:srgbClr val="002060"/>
              </a:solidFill>
            </a:endParaRPr>
          </a:p>
          <a:p>
            <a:pPr lvl="0">
              <a:lnSpc>
                <a:spcPct val="150000"/>
              </a:lnSpc>
            </a:pPr>
            <a:r>
              <a:rPr lang="tr-TR" dirty="0">
                <a:solidFill>
                  <a:srgbClr val="002060"/>
                </a:solidFill>
              </a:rPr>
              <a:t>B</a:t>
            </a:r>
            <a:r>
              <a:rPr lang="tr-TR" dirty="0" smtClean="0">
                <a:solidFill>
                  <a:srgbClr val="002060"/>
                </a:solidFill>
              </a:rPr>
              <a:t>ilgi </a:t>
            </a:r>
            <a:r>
              <a:rPr lang="tr-TR" dirty="0">
                <a:solidFill>
                  <a:srgbClr val="002060"/>
                </a:solidFill>
              </a:rPr>
              <a:t>paylaşımı yaptığımız ve haberler </a:t>
            </a:r>
            <a:r>
              <a:rPr lang="tr-TR" dirty="0" smtClean="0">
                <a:solidFill>
                  <a:srgbClr val="002060"/>
                </a:solidFill>
              </a:rPr>
              <a:t> dahil </a:t>
            </a:r>
            <a:r>
              <a:rPr lang="tr-TR" dirty="0">
                <a:solidFill>
                  <a:srgbClr val="002060"/>
                </a:solidFill>
              </a:rPr>
              <a:t>farklı paylaşımları/bilgileri takip ettiğimiz </a:t>
            </a:r>
            <a:r>
              <a:rPr lang="tr-TR" b="1" dirty="0" smtClean="0">
                <a:solidFill>
                  <a:srgbClr val="002060"/>
                </a:solidFill>
              </a:rPr>
              <a:t>sosyal </a:t>
            </a:r>
            <a:r>
              <a:rPr lang="tr-TR" b="1" dirty="0">
                <a:solidFill>
                  <a:srgbClr val="002060"/>
                </a:solidFill>
              </a:rPr>
              <a:t>medya hesapları</a:t>
            </a:r>
            <a:r>
              <a:rPr lang="tr-TR" dirty="0">
                <a:solidFill>
                  <a:srgbClr val="002060"/>
                </a:solidFill>
              </a:rPr>
              <a:t>, </a:t>
            </a:r>
          </a:p>
          <a:p>
            <a:pPr lvl="0">
              <a:lnSpc>
                <a:spcPct val="150000"/>
              </a:lnSpc>
            </a:pPr>
            <a:r>
              <a:rPr lang="tr-TR" dirty="0">
                <a:solidFill>
                  <a:srgbClr val="002060"/>
                </a:solidFill>
              </a:rPr>
              <a:t>K</a:t>
            </a:r>
            <a:r>
              <a:rPr lang="tr-TR" dirty="0" smtClean="0">
                <a:solidFill>
                  <a:srgbClr val="002060"/>
                </a:solidFill>
              </a:rPr>
              <a:t>arşısında </a:t>
            </a:r>
            <a:r>
              <a:rPr lang="tr-TR" dirty="0">
                <a:solidFill>
                  <a:srgbClr val="002060"/>
                </a:solidFill>
              </a:rPr>
              <a:t>uzun vakitler geçirebileceğimiz </a:t>
            </a:r>
            <a:r>
              <a:rPr lang="tr-TR" b="1" dirty="0">
                <a:solidFill>
                  <a:srgbClr val="002060"/>
                </a:solidFill>
              </a:rPr>
              <a:t>ekranlar</a:t>
            </a:r>
            <a:r>
              <a:rPr lang="tr-TR" dirty="0">
                <a:solidFill>
                  <a:srgbClr val="002060"/>
                </a:solidFill>
              </a:rPr>
              <a:t>…</a:t>
            </a:r>
          </a:p>
          <a:p>
            <a:endParaRPr lang="tr-TR" dirty="0">
              <a:solidFill>
                <a:srgbClr val="002060"/>
              </a:solidFill>
            </a:endParaRPr>
          </a:p>
        </p:txBody>
      </p:sp>
      <p:pic>
        <p:nvPicPr>
          <p:cNvPr id="4" name="3 Resim" descr="ÇANKAYA RAM LOGO.png"/>
          <p:cNvPicPr>
            <a:picLocks noChangeAspect="1"/>
          </p:cNvPicPr>
          <p:nvPr/>
        </p:nvPicPr>
        <p:blipFill>
          <a:blip r:embed="rId3" cstate="print"/>
          <a:stretch>
            <a:fillRect/>
          </a:stretch>
        </p:blipFill>
        <p:spPr>
          <a:xfrm>
            <a:off x="141141" y="140733"/>
            <a:ext cx="843597" cy="832935"/>
          </a:xfrm>
          <a:prstGeom prst="rect">
            <a:avLst/>
          </a:prstGeom>
        </p:spPr>
      </p:pic>
      <p:sp>
        <p:nvSpPr>
          <p:cNvPr id="5" name="Altbilgi Yer Tutucusu 4"/>
          <p:cNvSpPr>
            <a:spLocks noGrp="1"/>
          </p:cNvSpPr>
          <p:nvPr>
            <p:ph type="ftr" sz="quarter" idx="11"/>
          </p:nvPr>
        </p:nvSpPr>
        <p:spPr/>
        <p:txBody>
          <a:bodyPr/>
          <a:lstStyle/>
          <a:p>
            <a:r>
              <a:rPr lang="tr-TR" smtClean="0"/>
              <a:t>Çankaya Rehberlik ve Araştırma Merkezi</a:t>
            </a:r>
            <a:endParaRPr lang="tr-TR"/>
          </a:p>
        </p:txBody>
      </p:sp>
    </p:spTree>
    <p:extLst>
      <p:ext uri="{BB962C8B-B14F-4D97-AF65-F5344CB8AC3E}">
        <p14:creationId xmlns:p14="http://schemas.microsoft.com/office/powerpoint/2010/main" val="2170994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25000"/>
                  </a:schemeClr>
                </a:solidFill>
              </a:rPr>
              <a:t>TEKNOLOJİ ve BİLİNÇ</a:t>
            </a:r>
            <a:endParaRPr lang="tr-TR" dirty="0"/>
          </a:p>
        </p:txBody>
      </p:sp>
      <p:sp>
        <p:nvSpPr>
          <p:cNvPr id="3" name="İçerik Yer Tutucusu 2"/>
          <p:cNvSpPr>
            <a:spLocks noGrp="1"/>
          </p:cNvSpPr>
          <p:nvPr>
            <p:ph idx="1"/>
          </p:nvPr>
        </p:nvSpPr>
        <p:spPr>
          <a:xfrm>
            <a:off x="1154955" y="2603500"/>
            <a:ext cx="5190762" cy="3059170"/>
          </a:xfrm>
        </p:spPr>
        <p:txBody>
          <a:bodyPr>
            <a:normAutofit lnSpcReduction="10000"/>
          </a:bodyPr>
          <a:lstStyle/>
          <a:p>
            <a:pPr algn="just"/>
            <a:r>
              <a:rPr lang="tr-TR" dirty="0">
                <a:solidFill>
                  <a:srgbClr val="002060"/>
                </a:solidFill>
              </a:rPr>
              <a:t>Dijital teknoloji, dünyayı değiştirmiş ve değiştirmeye devam etmektedir. </a:t>
            </a:r>
          </a:p>
          <a:p>
            <a:pPr algn="just">
              <a:buNone/>
            </a:pPr>
            <a:endParaRPr lang="tr-TR" dirty="0">
              <a:solidFill>
                <a:srgbClr val="002060"/>
              </a:solidFill>
            </a:endParaRPr>
          </a:p>
          <a:p>
            <a:pPr algn="just"/>
            <a:r>
              <a:rPr lang="tr-TR" dirty="0">
                <a:solidFill>
                  <a:srgbClr val="002060"/>
                </a:solidFill>
              </a:rPr>
              <a:t>Her geçen zaman daha fazla çocuk internetle tanışarak kullanmaktadır. </a:t>
            </a:r>
          </a:p>
          <a:p>
            <a:pPr algn="just">
              <a:buNone/>
            </a:pPr>
            <a:endParaRPr lang="tr-TR" dirty="0">
              <a:solidFill>
                <a:srgbClr val="002060"/>
              </a:solidFill>
            </a:endParaRPr>
          </a:p>
          <a:p>
            <a:pPr algn="just"/>
            <a:r>
              <a:rPr lang="tr-TR" dirty="0">
                <a:solidFill>
                  <a:srgbClr val="002060"/>
                </a:solidFill>
              </a:rPr>
              <a:t>Bu noktada </a:t>
            </a:r>
            <a:r>
              <a:rPr lang="tr-TR" b="1" dirty="0">
                <a:solidFill>
                  <a:srgbClr val="002060"/>
                </a:solidFill>
              </a:rPr>
              <a:t>çocukluğun kendisinin de dijital teknolojinin etkisiyle hızla değiştiği </a:t>
            </a:r>
            <a:r>
              <a:rPr lang="tr-TR" dirty="0">
                <a:solidFill>
                  <a:srgbClr val="002060"/>
                </a:solidFill>
              </a:rPr>
              <a:t>söylenebilir.</a:t>
            </a:r>
          </a:p>
          <a:p>
            <a:pPr algn="just"/>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40733"/>
            <a:ext cx="843597" cy="8329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997" y="2182595"/>
            <a:ext cx="4450174" cy="3337631"/>
          </a:xfrm>
          <a:prstGeom prst="rect">
            <a:avLst/>
          </a:prstGeom>
        </p:spPr>
      </p:pic>
    </p:spTree>
    <p:extLst>
      <p:ext uri="{BB962C8B-B14F-4D97-AF65-F5344CB8AC3E}">
        <p14:creationId xmlns:p14="http://schemas.microsoft.com/office/powerpoint/2010/main" val="188719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a:t>
            </a:r>
            <a:r>
              <a:rPr lang="tr-TR" dirty="0">
                <a:solidFill>
                  <a:schemeClr val="accent6">
                    <a:lumMod val="25000"/>
                  </a:schemeClr>
                </a:solidFill>
              </a:rPr>
              <a:t> </a:t>
            </a:r>
            <a:r>
              <a:rPr lang="tr-TR" b="1" dirty="0">
                <a:solidFill>
                  <a:schemeClr val="accent6">
                    <a:lumMod val="25000"/>
                  </a:schemeClr>
                </a:solidFill>
              </a:rPr>
              <a:t>EBEVEYN</a:t>
            </a:r>
            <a:endParaRPr lang="tr-TR" b="1" dirty="0"/>
          </a:p>
        </p:txBody>
      </p:sp>
      <p:sp>
        <p:nvSpPr>
          <p:cNvPr id="3" name="İçerik Yer Tutucusu 2"/>
          <p:cNvSpPr>
            <a:spLocks noGrp="1"/>
          </p:cNvSpPr>
          <p:nvPr>
            <p:ph idx="1"/>
          </p:nvPr>
        </p:nvSpPr>
        <p:spPr/>
        <p:txBody>
          <a:bodyPr>
            <a:normAutofit lnSpcReduction="10000"/>
          </a:bodyPr>
          <a:lstStyle/>
          <a:p>
            <a:r>
              <a:rPr lang="tr-TR" dirty="0" smtClean="0">
                <a:solidFill>
                  <a:srgbClr val="002060"/>
                </a:solidFill>
              </a:rPr>
              <a:t>Okuryazarlık</a:t>
            </a:r>
          </a:p>
          <a:p>
            <a:endParaRPr lang="tr-TR" dirty="0" smtClean="0">
              <a:solidFill>
                <a:srgbClr val="002060"/>
              </a:solidFill>
            </a:endParaRPr>
          </a:p>
          <a:p>
            <a:r>
              <a:rPr lang="tr-TR" dirty="0" smtClean="0">
                <a:solidFill>
                  <a:srgbClr val="002060"/>
                </a:solidFill>
              </a:rPr>
              <a:t>Farkındalık</a:t>
            </a:r>
          </a:p>
          <a:p>
            <a:endParaRPr lang="tr-TR" dirty="0" smtClean="0">
              <a:solidFill>
                <a:srgbClr val="002060"/>
              </a:solidFill>
            </a:endParaRPr>
          </a:p>
          <a:p>
            <a:r>
              <a:rPr lang="tr-TR" dirty="0" smtClean="0">
                <a:solidFill>
                  <a:srgbClr val="002060"/>
                </a:solidFill>
              </a:rPr>
              <a:t>Kontrol</a:t>
            </a:r>
          </a:p>
          <a:p>
            <a:endParaRPr lang="tr-TR" dirty="0" smtClean="0">
              <a:solidFill>
                <a:srgbClr val="002060"/>
              </a:solidFill>
            </a:endParaRPr>
          </a:p>
          <a:p>
            <a:r>
              <a:rPr lang="tr-TR" dirty="0" smtClean="0">
                <a:solidFill>
                  <a:srgbClr val="002060"/>
                </a:solidFill>
              </a:rPr>
              <a:t>Etik</a:t>
            </a:r>
          </a:p>
          <a:p>
            <a:endParaRPr lang="tr-TR" dirty="0" smtClean="0">
              <a:solidFill>
                <a:srgbClr val="002060"/>
              </a:solidFill>
            </a:endParaRPr>
          </a:p>
          <a:p>
            <a:r>
              <a:rPr lang="tr-TR" dirty="0" smtClean="0">
                <a:solidFill>
                  <a:srgbClr val="002060"/>
                </a:solidFill>
              </a:rPr>
              <a:t>Yenilikçilik</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
        <p:nvSpPr>
          <p:cNvPr id="6" name="Oval 5"/>
          <p:cNvSpPr/>
          <p:nvPr/>
        </p:nvSpPr>
        <p:spPr>
          <a:xfrm>
            <a:off x="6662065" y="1680632"/>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Bilgisayar ve internet kullanımında çocuklara rol model olabilme</a:t>
            </a:r>
            <a:endParaRPr lang="tr-TR" dirty="0"/>
          </a:p>
        </p:txBody>
      </p:sp>
      <p:sp>
        <p:nvSpPr>
          <p:cNvPr id="9" name="Oval 8"/>
          <p:cNvSpPr/>
          <p:nvPr/>
        </p:nvSpPr>
        <p:spPr>
          <a:xfrm>
            <a:off x="3034326" y="2372681"/>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Dijital ortamdaki avantajlardan ve risklerden haberdar olabilme</a:t>
            </a:r>
            <a:endParaRPr lang="tr-TR" dirty="0"/>
          </a:p>
        </p:txBody>
      </p:sp>
      <p:sp>
        <p:nvSpPr>
          <p:cNvPr id="10" name="Oval 9"/>
          <p:cNvSpPr/>
          <p:nvPr/>
        </p:nvSpPr>
        <p:spPr>
          <a:xfrm>
            <a:off x="5763008" y="4370789"/>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Dijital dünyadaki tehlikelere karşı çocukları koruyabilme</a:t>
            </a:r>
            <a:endParaRPr lang="tr-TR" dirty="0"/>
          </a:p>
        </p:txBody>
      </p:sp>
      <p:sp>
        <p:nvSpPr>
          <p:cNvPr id="11" name="Oval 10"/>
          <p:cNvSpPr/>
          <p:nvPr/>
        </p:nvSpPr>
        <p:spPr>
          <a:xfrm>
            <a:off x="9206961" y="3538853"/>
            <a:ext cx="2544896" cy="193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Teknolojik gelişmeleri takip edebilme</a:t>
            </a:r>
            <a:endParaRPr lang="tr-TR" dirty="0"/>
          </a:p>
        </p:txBody>
      </p:sp>
    </p:spTree>
    <p:extLst>
      <p:ext uri="{BB962C8B-B14F-4D97-AF65-F5344CB8AC3E}">
        <p14:creationId xmlns:p14="http://schemas.microsoft.com/office/powerpoint/2010/main" val="201594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a:t>
            </a:r>
            <a:r>
              <a:rPr lang="tr-TR" b="1" dirty="0" smtClean="0">
                <a:solidFill>
                  <a:schemeClr val="accent6">
                    <a:lumMod val="25000"/>
                  </a:schemeClr>
                </a:solidFill>
              </a:rPr>
              <a:t>DÜNYANIN YARATTIĞI FIRSATLAR</a:t>
            </a:r>
            <a:endParaRPr lang="tr-TR" b="1" dirty="0"/>
          </a:p>
        </p:txBody>
      </p:sp>
      <p:sp>
        <p:nvSpPr>
          <p:cNvPr id="3" name="İçerik Yer Tutucusu 2"/>
          <p:cNvSpPr>
            <a:spLocks noGrp="1"/>
          </p:cNvSpPr>
          <p:nvPr>
            <p:ph idx="1"/>
          </p:nvPr>
        </p:nvSpPr>
        <p:spPr>
          <a:xfrm>
            <a:off x="1499337" y="2708399"/>
            <a:ext cx="9837019" cy="3251726"/>
          </a:xfrm>
        </p:spPr>
        <p:txBody>
          <a:bodyPr>
            <a:normAutofit/>
          </a:bodyPr>
          <a:lstStyle/>
          <a:p>
            <a:r>
              <a:rPr lang="tr-TR" dirty="0" smtClean="0">
                <a:solidFill>
                  <a:srgbClr val="002060"/>
                </a:solidFill>
              </a:rPr>
              <a:t>Bilgiye ulaşma imkanı</a:t>
            </a:r>
          </a:p>
          <a:p>
            <a:r>
              <a:rPr lang="tr-TR" dirty="0">
                <a:solidFill>
                  <a:srgbClr val="002060"/>
                </a:solidFill>
              </a:rPr>
              <a:t>S</a:t>
            </a:r>
            <a:r>
              <a:rPr lang="tr-TR" dirty="0" smtClean="0">
                <a:solidFill>
                  <a:srgbClr val="002060"/>
                </a:solidFill>
              </a:rPr>
              <a:t>esli </a:t>
            </a:r>
            <a:r>
              <a:rPr lang="tr-TR" dirty="0">
                <a:solidFill>
                  <a:srgbClr val="002060"/>
                </a:solidFill>
              </a:rPr>
              <a:t>ve görüntülü olarak dünyanın bir ucundan </a:t>
            </a:r>
            <a:r>
              <a:rPr lang="tr-TR" dirty="0" smtClean="0">
                <a:solidFill>
                  <a:srgbClr val="002060"/>
                </a:solidFill>
              </a:rPr>
              <a:t>diğer ucuna </a:t>
            </a:r>
            <a:r>
              <a:rPr lang="tr-TR" dirty="0">
                <a:solidFill>
                  <a:srgbClr val="002060"/>
                </a:solidFill>
              </a:rPr>
              <a:t>erişim sağlayabilme </a:t>
            </a:r>
            <a:r>
              <a:rPr lang="tr-TR" dirty="0" smtClean="0">
                <a:solidFill>
                  <a:srgbClr val="002060"/>
                </a:solidFill>
              </a:rPr>
              <a:t>imkânı</a:t>
            </a:r>
          </a:p>
          <a:p>
            <a:r>
              <a:rPr lang="tr-TR" dirty="0">
                <a:solidFill>
                  <a:srgbClr val="002060"/>
                </a:solidFill>
              </a:rPr>
              <a:t>Y</a:t>
            </a:r>
            <a:r>
              <a:rPr lang="tr-TR" dirty="0" smtClean="0">
                <a:solidFill>
                  <a:srgbClr val="002060"/>
                </a:solidFill>
              </a:rPr>
              <a:t>aratıcılıklarını </a:t>
            </a:r>
            <a:r>
              <a:rPr lang="tr-TR" dirty="0">
                <a:solidFill>
                  <a:srgbClr val="002060"/>
                </a:solidFill>
              </a:rPr>
              <a:t>ortaya </a:t>
            </a:r>
            <a:r>
              <a:rPr lang="tr-TR" dirty="0" smtClean="0">
                <a:solidFill>
                  <a:srgbClr val="002060"/>
                </a:solidFill>
              </a:rPr>
              <a:t>çıkarabilecekleri imkanlar</a:t>
            </a:r>
          </a:p>
          <a:p>
            <a:r>
              <a:rPr lang="tr-TR" dirty="0" smtClean="0">
                <a:solidFill>
                  <a:srgbClr val="002060"/>
                </a:solidFill>
              </a:rPr>
              <a:t>Özgürlüklerini ortaya koyabilmelerini sağlayan ortam imkanı</a:t>
            </a:r>
          </a:p>
          <a:p>
            <a:r>
              <a:rPr lang="tr-TR" dirty="0">
                <a:solidFill>
                  <a:srgbClr val="002060"/>
                </a:solidFill>
              </a:rPr>
              <a:t>e-posta ya da </a:t>
            </a:r>
            <a:r>
              <a:rPr lang="tr-TR" dirty="0" smtClean="0">
                <a:solidFill>
                  <a:srgbClr val="002060"/>
                </a:solidFill>
              </a:rPr>
              <a:t>sesli- görsel </a:t>
            </a:r>
            <a:r>
              <a:rPr lang="tr-TR" dirty="0">
                <a:solidFill>
                  <a:srgbClr val="002060"/>
                </a:solidFill>
              </a:rPr>
              <a:t>iletişim araçlarıyla iletişim kurabilme ve paylaşımda </a:t>
            </a:r>
            <a:r>
              <a:rPr lang="tr-TR" dirty="0" smtClean="0">
                <a:solidFill>
                  <a:srgbClr val="002060"/>
                </a:solidFill>
              </a:rPr>
              <a:t>bulunma imkânı</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10239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a:t>
            </a:r>
            <a:r>
              <a:rPr lang="tr-TR" b="1" dirty="0" smtClean="0">
                <a:solidFill>
                  <a:schemeClr val="accent6">
                    <a:lumMod val="25000"/>
                  </a:schemeClr>
                </a:solidFill>
              </a:rPr>
              <a:t>DÜNYANIN YARATTIĞI RİSKLER</a:t>
            </a:r>
            <a:endParaRPr lang="tr-TR" b="1" dirty="0"/>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sp>
        <p:nvSpPr>
          <p:cNvPr id="5" name="İçerik Yer Tutucusu 2"/>
          <p:cNvSpPr txBox="1">
            <a:spLocks/>
          </p:cNvSpPr>
          <p:nvPr/>
        </p:nvSpPr>
        <p:spPr>
          <a:xfrm>
            <a:off x="1154954" y="2643122"/>
            <a:ext cx="10445807" cy="35703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tr-TR" dirty="0" smtClean="0">
                <a:solidFill>
                  <a:srgbClr val="002060"/>
                </a:solidFill>
              </a:rPr>
              <a:t>Kötü örnek </a:t>
            </a:r>
            <a:r>
              <a:rPr lang="tr-TR" dirty="0">
                <a:solidFill>
                  <a:srgbClr val="002060"/>
                </a:solidFill>
              </a:rPr>
              <a:t>teşkil edecek </a:t>
            </a:r>
            <a:r>
              <a:rPr lang="tr-TR" dirty="0" smtClean="0">
                <a:solidFill>
                  <a:srgbClr val="002060"/>
                </a:solidFill>
              </a:rPr>
              <a:t>içeriklere </a:t>
            </a:r>
            <a:r>
              <a:rPr lang="tr-TR" dirty="0">
                <a:solidFill>
                  <a:srgbClr val="002060"/>
                </a:solidFill>
              </a:rPr>
              <a:t>maruz </a:t>
            </a:r>
            <a:r>
              <a:rPr lang="tr-TR" dirty="0" smtClean="0">
                <a:solidFill>
                  <a:srgbClr val="002060"/>
                </a:solidFill>
              </a:rPr>
              <a:t>kalma ihtimali var.</a:t>
            </a:r>
          </a:p>
          <a:p>
            <a:r>
              <a:rPr lang="tr-TR" dirty="0">
                <a:solidFill>
                  <a:srgbClr val="002060"/>
                </a:solidFill>
              </a:rPr>
              <a:t>Küçük yaştaki kullanıcıların, aşırı şiddet içeriklerine </a:t>
            </a:r>
            <a:r>
              <a:rPr lang="tr-TR" dirty="0" smtClean="0">
                <a:solidFill>
                  <a:srgbClr val="002060"/>
                </a:solidFill>
              </a:rPr>
              <a:t>erişme ihtimalleri </a:t>
            </a:r>
            <a:r>
              <a:rPr lang="tr-TR" dirty="0">
                <a:solidFill>
                  <a:srgbClr val="002060"/>
                </a:solidFill>
              </a:rPr>
              <a:t>oldukça yüksek</a:t>
            </a:r>
            <a:r>
              <a:rPr lang="tr-TR" dirty="0" smtClean="0">
                <a:solidFill>
                  <a:srgbClr val="002060"/>
                </a:solidFill>
              </a:rPr>
              <a:t>.</a:t>
            </a:r>
          </a:p>
          <a:p>
            <a:r>
              <a:rPr lang="tr-TR" dirty="0">
                <a:solidFill>
                  <a:srgbClr val="002060"/>
                </a:solidFill>
              </a:rPr>
              <a:t>C</a:t>
            </a:r>
            <a:r>
              <a:rPr lang="tr-TR" dirty="0" smtClean="0">
                <a:solidFill>
                  <a:srgbClr val="002060"/>
                </a:solidFill>
              </a:rPr>
              <a:t>ihazların </a:t>
            </a:r>
            <a:r>
              <a:rPr lang="tr-TR" dirty="0">
                <a:solidFill>
                  <a:srgbClr val="002060"/>
                </a:solidFill>
              </a:rPr>
              <a:t>ve uygulamaların çeşitliliği </a:t>
            </a:r>
            <a:r>
              <a:rPr lang="tr-TR" dirty="0" smtClean="0">
                <a:solidFill>
                  <a:srgbClr val="002060"/>
                </a:solidFill>
              </a:rPr>
              <a:t>çocukların gizlilik </a:t>
            </a:r>
            <a:r>
              <a:rPr lang="tr-TR" dirty="0">
                <a:solidFill>
                  <a:srgbClr val="002060"/>
                </a:solidFill>
              </a:rPr>
              <a:t>ve güvenliklerini tehlikeye </a:t>
            </a:r>
            <a:r>
              <a:rPr lang="tr-TR" dirty="0" smtClean="0">
                <a:solidFill>
                  <a:srgbClr val="002060"/>
                </a:solidFill>
              </a:rPr>
              <a:t>atmaktadır</a:t>
            </a:r>
          </a:p>
          <a:p>
            <a:r>
              <a:rPr lang="tr-TR" dirty="0" smtClean="0">
                <a:solidFill>
                  <a:srgbClr val="002060"/>
                </a:solidFill>
              </a:rPr>
              <a:t>İnternet ortamında yanlış </a:t>
            </a:r>
            <a:r>
              <a:rPr lang="tr-TR" dirty="0">
                <a:solidFill>
                  <a:srgbClr val="002060"/>
                </a:solidFill>
              </a:rPr>
              <a:t>arkadaşlıklar geliştirilmesi, telafisi güç, </a:t>
            </a:r>
            <a:r>
              <a:rPr lang="tr-TR" dirty="0" smtClean="0">
                <a:solidFill>
                  <a:srgbClr val="002060"/>
                </a:solidFill>
              </a:rPr>
              <a:t>hayati zararlara </a:t>
            </a:r>
            <a:r>
              <a:rPr lang="tr-TR" dirty="0">
                <a:solidFill>
                  <a:srgbClr val="002060"/>
                </a:solidFill>
              </a:rPr>
              <a:t>neden olabilir</a:t>
            </a:r>
            <a:r>
              <a:rPr lang="tr-TR" dirty="0" smtClean="0">
                <a:solidFill>
                  <a:srgbClr val="002060"/>
                </a:solidFill>
              </a:rPr>
              <a:t>.</a:t>
            </a:r>
          </a:p>
          <a:p>
            <a:r>
              <a:rPr lang="tr-TR" dirty="0">
                <a:solidFill>
                  <a:srgbClr val="002060"/>
                </a:solidFill>
              </a:rPr>
              <a:t>A</a:t>
            </a:r>
            <a:r>
              <a:rPr lang="tr-TR" dirty="0" smtClean="0">
                <a:solidFill>
                  <a:srgbClr val="002060"/>
                </a:solidFill>
              </a:rPr>
              <a:t>sosyal </a:t>
            </a:r>
            <a:r>
              <a:rPr lang="tr-TR" dirty="0">
                <a:solidFill>
                  <a:srgbClr val="002060"/>
                </a:solidFill>
              </a:rPr>
              <a:t>bir kişilik gelişimi </a:t>
            </a:r>
            <a:r>
              <a:rPr lang="tr-TR" dirty="0" smtClean="0">
                <a:solidFill>
                  <a:srgbClr val="002060"/>
                </a:solidFill>
              </a:rPr>
              <a:t>gösterebilirler.</a:t>
            </a:r>
          </a:p>
          <a:p>
            <a:r>
              <a:rPr lang="tr-TR" dirty="0">
                <a:solidFill>
                  <a:srgbClr val="002060"/>
                </a:solidFill>
              </a:rPr>
              <a:t>Siber zorbalığa maruz kalabilir ya da siber </a:t>
            </a:r>
            <a:r>
              <a:rPr lang="tr-TR" dirty="0" smtClean="0">
                <a:solidFill>
                  <a:srgbClr val="002060"/>
                </a:solidFill>
              </a:rPr>
              <a:t>zorbalık yapabilirler</a:t>
            </a:r>
            <a:r>
              <a:rPr lang="tr-TR" dirty="0">
                <a:solidFill>
                  <a:srgbClr val="002060"/>
                </a:solidFill>
              </a:rPr>
              <a:t>.</a:t>
            </a:r>
          </a:p>
        </p:txBody>
      </p:sp>
      <p:pic>
        <p:nvPicPr>
          <p:cNvPr id="6"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81619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a:t>
            </a:r>
            <a:r>
              <a:rPr lang="tr-TR" dirty="0">
                <a:solidFill>
                  <a:schemeClr val="accent6">
                    <a:lumMod val="25000"/>
                  </a:schemeClr>
                </a:solidFill>
              </a:rPr>
              <a:t> </a:t>
            </a:r>
            <a:r>
              <a:rPr lang="tr-TR" b="1" dirty="0">
                <a:solidFill>
                  <a:schemeClr val="accent6">
                    <a:lumMod val="25000"/>
                  </a:schemeClr>
                </a:solidFill>
              </a:rPr>
              <a:t>EBEVEYN</a:t>
            </a:r>
            <a:endParaRPr lang="tr-TR" b="1" dirty="0"/>
          </a:p>
        </p:txBody>
      </p:sp>
      <p:sp>
        <p:nvSpPr>
          <p:cNvPr id="3" name="İçerik Yer Tutucusu 2"/>
          <p:cNvSpPr>
            <a:spLocks noGrp="1"/>
          </p:cNvSpPr>
          <p:nvPr>
            <p:ph idx="1"/>
          </p:nvPr>
        </p:nvSpPr>
        <p:spPr>
          <a:xfrm>
            <a:off x="1259853" y="1752434"/>
            <a:ext cx="9710967" cy="4417731"/>
          </a:xfrm>
        </p:spPr>
        <p:txBody>
          <a:bodyPr>
            <a:normAutofit fontScale="85000" lnSpcReduction="10000"/>
          </a:bodyPr>
          <a:lstStyle/>
          <a:p>
            <a:pPr marL="0" indent="0" algn="just">
              <a:buNone/>
            </a:pPr>
            <a:r>
              <a:rPr lang="tr-TR" dirty="0" smtClean="0">
                <a:solidFill>
                  <a:srgbClr val="002060"/>
                </a:solidFill>
              </a:rPr>
              <a:t>		</a:t>
            </a:r>
            <a:r>
              <a:rPr lang="tr-TR" b="1" dirty="0" smtClean="0">
                <a:solidFill>
                  <a:srgbClr val="002060"/>
                </a:solidFill>
              </a:rPr>
              <a:t>	0-13 </a:t>
            </a:r>
            <a:r>
              <a:rPr lang="tr-TR" b="1" dirty="0">
                <a:solidFill>
                  <a:srgbClr val="002060"/>
                </a:solidFill>
              </a:rPr>
              <a:t>YAŞ ARALIĞI İÇIN DIKKAT EDILMESI GEREKEN </a:t>
            </a:r>
            <a:r>
              <a:rPr lang="tr-TR" b="1" dirty="0" smtClean="0">
                <a:solidFill>
                  <a:srgbClr val="002060"/>
                </a:solidFill>
              </a:rPr>
              <a:t>RISKLER</a:t>
            </a:r>
          </a:p>
          <a:p>
            <a:pPr marL="0" indent="0" algn="just">
              <a:buNone/>
            </a:pPr>
            <a:endParaRPr lang="tr-TR" b="1" dirty="0">
              <a:solidFill>
                <a:srgbClr val="002060"/>
              </a:solidFill>
            </a:endParaRPr>
          </a:p>
          <a:p>
            <a:pPr algn="just"/>
            <a:r>
              <a:rPr lang="tr-TR" dirty="0" smtClean="0">
                <a:solidFill>
                  <a:srgbClr val="002060"/>
                </a:solidFill>
              </a:rPr>
              <a:t>Araştırmalar </a:t>
            </a:r>
            <a:r>
              <a:rPr lang="tr-TR" dirty="0">
                <a:solidFill>
                  <a:srgbClr val="002060"/>
                </a:solidFill>
              </a:rPr>
              <a:t>çocukların gün geçtikçe interneti daha küçük yaşta </a:t>
            </a:r>
            <a:r>
              <a:rPr lang="tr-TR" dirty="0" smtClean="0">
                <a:solidFill>
                  <a:srgbClr val="002060"/>
                </a:solidFill>
              </a:rPr>
              <a:t>kullanmaya başladığını göstermektedir. </a:t>
            </a:r>
            <a:r>
              <a:rPr lang="tr-TR" dirty="0">
                <a:solidFill>
                  <a:srgbClr val="002060"/>
                </a:solidFill>
              </a:rPr>
              <a:t>Bu yaşta çocukların teknoloji </a:t>
            </a:r>
            <a:r>
              <a:rPr lang="tr-TR" dirty="0" smtClean="0">
                <a:solidFill>
                  <a:srgbClr val="002060"/>
                </a:solidFill>
              </a:rPr>
              <a:t>kullanımında acemi </a:t>
            </a:r>
            <a:r>
              <a:rPr lang="tr-TR" dirty="0">
                <a:solidFill>
                  <a:srgbClr val="002060"/>
                </a:solidFill>
              </a:rPr>
              <a:t>olması, düşük ve yeterince gelişmemiş sosyal becerileri, </a:t>
            </a:r>
            <a:r>
              <a:rPr lang="tr-TR" dirty="0" smtClean="0">
                <a:solidFill>
                  <a:srgbClr val="002060"/>
                </a:solidFill>
              </a:rPr>
              <a:t>onları </a:t>
            </a:r>
            <a:r>
              <a:rPr lang="tr-TR" b="1" dirty="0" smtClean="0">
                <a:solidFill>
                  <a:srgbClr val="002060"/>
                </a:solidFill>
              </a:rPr>
              <a:t>internet </a:t>
            </a:r>
            <a:r>
              <a:rPr lang="tr-TR" b="1" dirty="0">
                <a:solidFill>
                  <a:srgbClr val="002060"/>
                </a:solidFill>
              </a:rPr>
              <a:t>ortamında daha fazla savunmasız </a:t>
            </a:r>
            <a:r>
              <a:rPr lang="tr-TR" dirty="0">
                <a:solidFill>
                  <a:srgbClr val="002060"/>
                </a:solidFill>
              </a:rPr>
              <a:t>bırakmakta ve riskli </a:t>
            </a:r>
            <a:r>
              <a:rPr lang="tr-TR" dirty="0" smtClean="0">
                <a:solidFill>
                  <a:srgbClr val="002060"/>
                </a:solidFill>
              </a:rPr>
              <a:t>içeriğe maruz kalma </a:t>
            </a:r>
            <a:r>
              <a:rPr lang="tr-TR" dirty="0">
                <a:solidFill>
                  <a:srgbClr val="002060"/>
                </a:solidFill>
              </a:rPr>
              <a:t>ihtimallerini arttırmaktadır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Küçük yaş çocuklarda </a:t>
            </a:r>
            <a:r>
              <a:rPr lang="tr-TR" b="1" dirty="0">
                <a:solidFill>
                  <a:srgbClr val="002060"/>
                </a:solidFill>
              </a:rPr>
              <a:t>video paylaşım siteleri en çok ziyaret edilen </a:t>
            </a:r>
            <a:r>
              <a:rPr lang="tr-TR" b="1" dirty="0" smtClean="0">
                <a:solidFill>
                  <a:srgbClr val="002060"/>
                </a:solidFill>
              </a:rPr>
              <a:t>popüler siteler </a:t>
            </a:r>
            <a:r>
              <a:rPr lang="tr-TR" dirty="0">
                <a:solidFill>
                  <a:srgbClr val="002060"/>
                </a:solidFill>
              </a:rPr>
              <a:t>olarak karşımıza </a:t>
            </a:r>
            <a:r>
              <a:rPr lang="tr-TR" dirty="0" smtClean="0">
                <a:solidFill>
                  <a:srgbClr val="002060"/>
                </a:solidFill>
              </a:rPr>
              <a:t>çıkmaktadır. </a:t>
            </a:r>
            <a:r>
              <a:rPr lang="tr-TR" dirty="0">
                <a:solidFill>
                  <a:srgbClr val="002060"/>
                </a:solidFill>
              </a:rPr>
              <a:t>Çocuklarımızın internete </a:t>
            </a:r>
            <a:r>
              <a:rPr lang="tr-TR" dirty="0" smtClean="0">
                <a:solidFill>
                  <a:srgbClr val="002060"/>
                </a:solidFill>
              </a:rPr>
              <a:t>kolay ulaşabilir </a:t>
            </a:r>
            <a:r>
              <a:rPr lang="tr-TR" dirty="0">
                <a:solidFill>
                  <a:srgbClr val="002060"/>
                </a:solidFill>
              </a:rPr>
              <a:t>olması da, serbest ve denetimsiz bırakıldıkları takdirde, </a:t>
            </a:r>
            <a:r>
              <a:rPr lang="tr-TR" b="1" dirty="0" smtClean="0">
                <a:solidFill>
                  <a:srgbClr val="002060"/>
                </a:solidFill>
              </a:rPr>
              <a:t>yaşları itibariyle </a:t>
            </a:r>
            <a:r>
              <a:rPr lang="tr-TR" b="1" dirty="0">
                <a:solidFill>
                  <a:srgbClr val="002060"/>
                </a:solidFill>
              </a:rPr>
              <a:t>izlememeleri gereken şiddet, </a:t>
            </a:r>
            <a:r>
              <a:rPr lang="tr-TR" b="1" dirty="0" smtClean="0">
                <a:solidFill>
                  <a:srgbClr val="002060"/>
                </a:solidFill>
              </a:rPr>
              <a:t>alkol, madde </a:t>
            </a:r>
            <a:r>
              <a:rPr lang="tr-TR" b="1" dirty="0">
                <a:solidFill>
                  <a:srgbClr val="002060"/>
                </a:solidFill>
              </a:rPr>
              <a:t>kullanımı ve </a:t>
            </a:r>
            <a:r>
              <a:rPr lang="tr-TR" b="1" dirty="0" smtClean="0">
                <a:solidFill>
                  <a:srgbClr val="002060"/>
                </a:solidFill>
              </a:rPr>
              <a:t>cinsellik gibi </a:t>
            </a:r>
            <a:r>
              <a:rPr lang="tr-TR" b="1" dirty="0">
                <a:solidFill>
                  <a:srgbClr val="002060"/>
                </a:solidFill>
              </a:rPr>
              <a:t>içeriklere maruz kalmalarına </a:t>
            </a:r>
            <a:r>
              <a:rPr lang="tr-TR" dirty="0">
                <a:solidFill>
                  <a:srgbClr val="002060"/>
                </a:solidFill>
              </a:rPr>
              <a:t>sebep olmaktadır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Maalesef bizzat anne babalar tarafından çocukları hakkında çok küçük </a:t>
            </a:r>
            <a:r>
              <a:rPr lang="tr-TR" dirty="0" smtClean="0">
                <a:solidFill>
                  <a:srgbClr val="002060"/>
                </a:solidFill>
              </a:rPr>
              <a:t>yaştan itibaren </a:t>
            </a:r>
            <a:r>
              <a:rPr lang="tr-TR" dirty="0">
                <a:solidFill>
                  <a:srgbClr val="002060"/>
                </a:solidFill>
              </a:rPr>
              <a:t>oluşturulan </a:t>
            </a:r>
            <a:r>
              <a:rPr lang="tr-TR" b="1" dirty="0">
                <a:solidFill>
                  <a:srgbClr val="002060"/>
                </a:solidFill>
              </a:rPr>
              <a:t>dijital geçmişler” ya da “dijital ayak izleri” </a:t>
            </a:r>
            <a:r>
              <a:rPr lang="tr-TR" b="1" dirty="0" smtClean="0">
                <a:solidFill>
                  <a:srgbClr val="002060"/>
                </a:solidFill>
              </a:rPr>
              <a:t>çocukların gizlilik </a:t>
            </a:r>
            <a:r>
              <a:rPr lang="tr-TR" b="1" dirty="0">
                <a:solidFill>
                  <a:srgbClr val="002060"/>
                </a:solidFill>
              </a:rPr>
              <a:t>ve güvenliklerini tehlikeye</a:t>
            </a:r>
            <a:r>
              <a:rPr lang="tr-TR" dirty="0">
                <a:solidFill>
                  <a:srgbClr val="002060"/>
                </a:solidFill>
              </a:rPr>
              <a:t> atar hale gelmiştir. Bazı anne </a:t>
            </a:r>
            <a:r>
              <a:rPr lang="tr-TR" dirty="0" smtClean="0">
                <a:solidFill>
                  <a:srgbClr val="002060"/>
                </a:solidFill>
              </a:rPr>
              <a:t>babalar </a:t>
            </a:r>
            <a:r>
              <a:rPr lang="tr-TR" dirty="0" err="1" smtClean="0">
                <a:solidFill>
                  <a:srgbClr val="002060"/>
                </a:solidFill>
              </a:rPr>
              <a:t>blog</a:t>
            </a:r>
            <a:r>
              <a:rPr lang="tr-TR" dirty="0" smtClean="0">
                <a:solidFill>
                  <a:srgbClr val="002060"/>
                </a:solidFill>
              </a:rPr>
              <a:t> </a:t>
            </a:r>
            <a:r>
              <a:rPr lang="tr-TR" dirty="0">
                <a:solidFill>
                  <a:srgbClr val="002060"/>
                </a:solidFill>
              </a:rPr>
              <a:t>yazma, bazılarıysa düzenli olarak çocuklarının daha doğmadan </a:t>
            </a:r>
            <a:r>
              <a:rPr lang="tr-TR" dirty="0" smtClean="0">
                <a:solidFill>
                  <a:srgbClr val="002060"/>
                </a:solidFill>
              </a:rPr>
              <a:t>önce anne </a:t>
            </a:r>
            <a:r>
              <a:rPr lang="tr-TR" dirty="0">
                <a:solidFill>
                  <a:srgbClr val="002060"/>
                </a:solidFill>
              </a:rPr>
              <a:t>karnındaki ultrason görüntülerinden başlayıp, yürüyüp </a:t>
            </a:r>
            <a:r>
              <a:rPr lang="tr-TR" dirty="0" smtClean="0">
                <a:solidFill>
                  <a:srgbClr val="002060"/>
                </a:solidFill>
              </a:rPr>
              <a:t>konuşmaya başladığı anlarına kadar fotoğraf ve videolarını çekip bunları internet ortamında paylaşmak suretiyle onların dijital ayak izlerini oluşturmaktadır.</a:t>
            </a:r>
            <a:endParaRPr lang="tr-TR" dirty="0">
              <a:solidFill>
                <a:srgbClr val="002060"/>
              </a:solidFill>
            </a:endParaRP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267736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25000"/>
                  </a:schemeClr>
                </a:solidFill>
              </a:rPr>
              <a:t>DİJİTAL EBEVEYN</a:t>
            </a:r>
            <a:endParaRPr lang="tr-TR" b="1" dirty="0"/>
          </a:p>
        </p:txBody>
      </p:sp>
      <p:sp>
        <p:nvSpPr>
          <p:cNvPr id="3" name="İçerik Yer Tutucusu 2"/>
          <p:cNvSpPr>
            <a:spLocks noGrp="1"/>
          </p:cNvSpPr>
          <p:nvPr>
            <p:ph idx="1"/>
          </p:nvPr>
        </p:nvSpPr>
        <p:spPr>
          <a:xfrm>
            <a:off x="1210372" y="1912448"/>
            <a:ext cx="9034075" cy="4063753"/>
          </a:xfrm>
        </p:spPr>
        <p:txBody>
          <a:bodyPr>
            <a:normAutofit fontScale="85000" lnSpcReduction="20000"/>
          </a:bodyPr>
          <a:lstStyle/>
          <a:p>
            <a:pPr algn="ctr">
              <a:buNone/>
            </a:pPr>
            <a:r>
              <a:rPr lang="tr-TR" b="1" dirty="0" smtClean="0">
                <a:solidFill>
                  <a:srgbClr val="002060"/>
                </a:solidFill>
              </a:rPr>
              <a:t>0-13 YAŞ ARALIĞI İÇIN DIKKAT EDILMESI GEREKEN RISKLER</a:t>
            </a:r>
          </a:p>
          <a:p>
            <a:pPr algn="ctr">
              <a:buNone/>
            </a:pPr>
            <a:endParaRPr lang="tr-TR" dirty="0" smtClean="0">
              <a:solidFill>
                <a:srgbClr val="002060"/>
              </a:solidFill>
            </a:endParaRPr>
          </a:p>
          <a:p>
            <a:pPr algn="just"/>
            <a:r>
              <a:rPr lang="tr-TR" dirty="0" smtClean="0">
                <a:solidFill>
                  <a:srgbClr val="002060"/>
                </a:solidFill>
              </a:rPr>
              <a:t>Akıllı </a:t>
            </a:r>
            <a:r>
              <a:rPr lang="tr-TR" dirty="0">
                <a:solidFill>
                  <a:srgbClr val="002060"/>
                </a:solidFill>
              </a:rPr>
              <a:t>telefonlar ve dokunmatik ekranlı tabletler söz konusu </a:t>
            </a:r>
            <a:r>
              <a:rPr lang="tr-TR" dirty="0" smtClean="0">
                <a:solidFill>
                  <a:srgbClr val="002060"/>
                </a:solidFill>
              </a:rPr>
              <a:t>olduğunda, </a:t>
            </a:r>
            <a:r>
              <a:rPr lang="tr-TR" b="1" dirty="0" smtClean="0">
                <a:solidFill>
                  <a:srgbClr val="002060"/>
                </a:solidFill>
              </a:rPr>
              <a:t>birçok </a:t>
            </a:r>
            <a:r>
              <a:rPr lang="tr-TR" b="1" dirty="0">
                <a:solidFill>
                  <a:srgbClr val="002060"/>
                </a:solidFill>
              </a:rPr>
              <a:t>uygulama, çocuğun veya ebeveyninin bilgisi olmaksızın belirli </a:t>
            </a:r>
            <a:r>
              <a:rPr lang="tr-TR" b="1" dirty="0" smtClean="0">
                <a:solidFill>
                  <a:srgbClr val="002060"/>
                </a:solidFill>
              </a:rPr>
              <a:t>kullanıcı bilgilerini </a:t>
            </a:r>
            <a:r>
              <a:rPr lang="tr-TR" b="1" dirty="0">
                <a:solidFill>
                  <a:srgbClr val="002060"/>
                </a:solidFill>
              </a:rPr>
              <a:t>kullanmaktadır</a:t>
            </a:r>
            <a:r>
              <a:rPr lang="tr-TR" dirty="0">
                <a:solidFill>
                  <a:srgbClr val="002060"/>
                </a:solidFill>
              </a:rPr>
              <a:t>. Bu bilgi, çocuğun </a:t>
            </a:r>
            <a:r>
              <a:rPr lang="tr-TR" b="1" dirty="0">
                <a:solidFill>
                  <a:srgbClr val="002060"/>
                </a:solidFill>
              </a:rPr>
              <a:t>kimlik </a:t>
            </a:r>
            <a:r>
              <a:rPr lang="tr-TR" b="1" dirty="0" smtClean="0">
                <a:solidFill>
                  <a:srgbClr val="002060"/>
                </a:solidFill>
              </a:rPr>
              <a:t>ayrıntılarını, coğrafi </a:t>
            </a:r>
            <a:r>
              <a:rPr lang="tr-TR" b="1" dirty="0">
                <a:solidFill>
                  <a:srgbClr val="002060"/>
                </a:solidFill>
              </a:rPr>
              <a:t>konumunu veya telefon numarasını </a:t>
            </a:r>
            <a:r>
              <a:rPr lang="tr-TR" dirty="0">
                <a:solidFill>
                  <a:srgbClr val="002060"/>
                </a:solidFill>
              </a:rPr>
              <a:t>içerebilir. Buna ek olarak, </a:t>
            </a:r>
            <a:r>
              <a:rPr lang="tr-TR" dirty="0" smtClean="0">
                <a:solidFill>
                  <a:srgbClr val="002060"/>
                </a:solidFill>
              </a:rPr>
              <a:t>bazı işletim </a:t>
            </a:r>
            <a:r>
              <a:rPr lang="tr-TR" dirty="0">
                <a:solidFill>
                  <a:srgbClr val="002060"/>
                </a:solidFill>
              </a:rPr>
              <a:t>ortamları kullanıcılara uygulamayı indirmeden önce herhangi </a:t>
            </a:r>
            <a:r>
              <a:rPr lang="tr-TR" dirty="0" smtClean="0">
                <a:solidFill>
                  <a:srgbClr val="002060"/>
                </a:solidFill>
              </a:rPr>
              <a:t>bir bilgilendirme </a:t>
            </a:r>
            <a:r>
              <a:rPr lang="tr-TR" dirty="0">
                <a:solidFill>
                  <a:srgbClr val="002060"/>
                </a:solidFill>
              </a:rPr>
              <a:t>yapmadan, uygulamalar içindeki sosyal paylaşım </a:t>
            </a:r>
            <a:r>
              <a:rPr lang="tr-TR" dirty="0" smtClean="0">
                <a:solidFill>
                  <a:srgbClr val="002060"/>
                </a:solidFill>
              </a:rPr>
              <a:t>sitelerine  bağlantılar </a:t>
            </a:r>
            <a:r>
              <a:rPr lang="tr-TR" dirty="0">
                <a:solidFill>
                  <a:srgbClr val="002060"/>
                </a:solidFill>
              </a:rPr>
              <a:t>sağlamaktadır</a:t>
            </a:r>
            <a:r>
              <a:rPr lang="tr-TR" dirty="0" smtClean="0">
                <a:solidFill>
                  <a:srgbClr val="002060"/>
                </a:solidFill>
              </a:rPr>
              <a:t>.</a:t>
            </a:r>
          </a:p>
          <a:p>
            <a:pPr algn="just"/>
            <a:endParaRPr lang="tr-TR" dirty="0" smtClean="0">
              <a:solidFill>
                <a:srgbClr val="002060"/>
              </a:solidFill>
            </a:endParaRPr>
          </a:p>
          <a:p>
            <a:pPr algn="just"/>
            <a:r>
              <a:rPr lang="tr-TR" dirty="0">
                <a:solidFill>
                  <a:srgbClr val="002060"/>
                </a:solidFill>
              </a:rPr>
              <a:t>13 yaşından küçük çocuklar, </a:t>
            </a:r>
            <a:r>
              <a:rPr lang="tr-TR" b="1" dirty="0">
                <a:solidFill>
                  <a:srgbClr val="002060"/>
                </a:solidFill>
              </a:rPr>
              <a:t>oyunlarda yaşadıkları olumsuzluklardan </a:t>
            </a:r>
            <a:r>
              <a:rPr lang="tr-TR" dirty="0">
                <a:solidFill>
                  <a:srgbClr val="002060"/>
                </a:solidFill>
              </a:rPr>
              <a:t>(</a:t>
            </a:r>
            <a:r>
              <a:rPr lang="tr-TR" dirty="0" smtClean="0">
                <a:solidFill>
                  <a:srgbClr val="002060"/>
                </a:solidFill>
              </a:rPr>
              <a:t>arkadaşları tarafından </a:t>
            </a:r>
            <a:r>
              <a:rPr lang="tr-TR" dirty="0">
                <a:solidFill>
                  <a:srgbClr val="002060"/>
                </a:solidFill>
              </a:rPr>
              <a:t>oyundan dışlanma, çevrimiçi profillerinin kötüye </a:t>
            </a:r>
            <a:r>
              <a:rPr lang="tr-TR" dirty="0" smtClean="0">
                <a:solidFill>
                  <a:srgbClr val="002060"/>
                </a:solidFill>
              </a:rPr>
              <a:t>kullanılması, oyundaki </a:t>
            </a:r>
            <a:r>
              <a:rPr lang="tr-TR" dirty="0">
                <a:solidFill>
                  <a:srgbClr val="002060"/>
                </a:solidFill>
              </a:rPr>
              <a:t>hesaplarının çalınması, </a:t>
            </a:r>
            <a:r>
              <a:rPr lang="tr-TR" dirty="0" err="1">
                <a:solidFill>
                  <a:srgbClr val="002060"/>
                </a:solidFill>
              </a:rPr>
              <a:t>hacklenmesi</a:t>
            </a:r>
            <a:r>
              <a:rPr lang="tr-TR" dirty="0">
                <a:solidFill>
                  <a:srgbClr val="002060"/>
                </a:solidFill>
              </a:rPr>
              <a:t>, sanal para </a:t>
            </a:r>
            <a:r>
              <a:rPr lang="tr-TR" dirty="0" smtClean="0">
                <a:solidFill>
                  <a:srgbClr val="002060"/>
                </a:solidFill>
              </a:rPr>
              <a:t>kaybı vb</a:t>
            </a:r>
            <a:r>
              <a:rPr lang="tr-TR" dirty="0">
                <a:solidFill>
                  <a:srgbClr val="002060"/>
                </a:solidFill>
              </a:rPr>
              <a:t>.) yaşları gereği daha büyük yaştaki çocuklara oranla çok daha fazla </a:t>
            </a:r>
            <a:r>
              <a:rPr lang="tr-TR" dirty="0" smtClean="0">
                <a:solidFill>
                  <a:srgbClr val="002060"/>
                </a:solidFill>
              </a:rPr>
              <a:t>etkilenebilirler.</a:t>
            </a:r>
          </a:p>
          <a:p>
            <a:pPr algn="just"/>
            <a:endParaRPr lang="tr-TR" dirty="0" smtClean="0">
              <a:solidFill>
                <a:srgbClr val="002060"/>
              </a:solidFill>
            </a:endParaRPr>
          </a:p>
          <a:p>
            <a:pPr algn="just"/>
            <a:r>
              <a:rPr lang="tr-TR" dirty="0">
                <a:solidFill>
                  <a:srgbClr val="002060"/>
                </a:solidFill>
              </a:rPr>
              <a:t>Dijital aletlerin kullanımında karşılaşabilecekleri </a:t>
            </a:r>
            <a:r>
              <a:rPr lang="tr-TR" b="1" dirty="0">
                <a:solidFill>
                  <a:srgbClr val="002060"/>
                </a:solidFill>
              </a:rPr>
              <a:t>riskler hakkında</a:t>
            </a:r>
            <a:r>
              <a:rPr lang="tr-TR" dirty="0">
                <a:solidFill>
                  <a:srgbClr val="002060"/>
                </a:solidFill>
              </a:rPr>
              <a:t> genel </a:t>
            </a:r>
            <a:r>
              <a:rPr lang="tr-TR" dirty="0" smtClean="0">
                <a:solidFill>
                  <a:srgbClr val="002060"/>
                </a:solidFill>
              </a:rPr>
              <a:t>bir bilgiye </a:t>
            </a:r>
            <a:r>
              <a:rPr lang="tr-TR" dirty="0">
                <a:solidFill>
                  <a:srgbClr val="002060"/>
                </a:solidFill>
              </a:rPr>
              <a:t>sahip olsalar bile </a:t>
            </a:r>
            <a:r>
              <a:rPr lang="tr-TR" b="1" dirty="0">
                <a:solidFill>
                  <a:srgbClr val="002060"/>
                </a:solidFill>
              </a:rPr>
              <a:t>küçük çocuklar yaşça daha büyük olan </a:t>
            </a:r>
            <a:r>
              <a:rPr lang="tr-TR" b="1" dirty="0" smtClean="0">
                <a:solidFill>
                  <a:srgbClr val="002060"/>
                </a:solidFill>
              </a:rPr>
              <a:t>çocuklara oranla </a:t>
            </a:r>
            <a:r>
              <a:rPr lang="tr-TR" b="1" dirty="0">
                <a:solidFill>
                  <a:srgbClr val="002060"/>
                </a:solidFill>
              </a:rPr>
              <a:t>daha savunmasızlardır. </a:t>
            </a:r>
            <a:r>
              <a:rPr lang="tr-TR" dirty="0">
                <a:solidFill>
                  <a:srgbClr val="002060"/>
                </a:solidFill>
              </a:rPr>
              <a:t>Bunun sebebi sadece bilmelerinin yeterli </a:t>
            </a:r>
            <a:r>
              <a:rPr lang="tr-TR" dirty="0" smtClean="0">
                <a:solidFill>
                  <a:srgbClr val="002060"/>
                </a:solidFill>
              </a:rPr>
              <a:t>olmaması ve </a:t>
            </a:r>
            <a:r>
              <a:rPr lang="tr-TR" dirty="0">
                <a:solidFill>
                  <a:srgbClr val="002060"/>
                </a:solidFill>
              </a:rPr>
              <a:t>gerçek bir tehditle karşılaştıklarında bunu anlamamaları ya </a:t>
            </a:r>
            <a:r>
              <a:rPr lang="tr-TR" dirty="0" smtClean="0">
                <a:solidFill>
                  <a:srgbClr val="002060"/>
                </a:solidFill>
              </a:rPr>
              <a:t>da çabuk </a:t>
            </a:r>
            <a:r>
              <a:rPr lang="tr-TR" dirty="0">
                <a:solidFill>
                  <a:srgbClr val="002060"/>
                </a:solidFill>
              </a:rPr>
              <a:t>kanabilmeleridir.</a:t>
            </a:r>
          </a:p>
        </p:txBody>
      </p:sp>
      <p:sp>
        <p:nvSpPr>
          <p:cNvPr id="4" name="Altbilgi Yer Tutucusu 3"/>
          <p:cNvSpPr>
            <a:spLocks noGrp="1"/>
          </p:cNvSpPr>
          <p:nvPr>
            <p:ph type="ftr" sz="quarter" idx="11"/>
          </p:nvPr>
        </p:nvSpPr>
        <p:spPr/>
        <p:txBody>
          <a:bodyPr/>
          <a:lstStyle/>
          <a:p>
            <a:r>
              <a:rPr lang="tr-TR" smtClean="0"/>
              <a:t>Çankaya Rehberlik ve Araştırma Merkezi</a:t>
            </a:r>
            <a:endParaRPr lang="tr-TR"/>
          </a:p>
        </p:txBody>
      </p:sp>
      <p:pic>
        <p:nvPicPr>
          <p:cNvPr id="5" name="3 Resim" descr="ÇANKAYA RAM LOGO.png"/>
          <p:cNvPicPr>
            <a:picLocks noChangeAspect="1"/>
          </p:cNvPicPr>
          <p:nvPr/>
        </p:nvPicPr>
        <p:blipFill>
          <a:blip r:embed="rId2" cstate="print"/>
          <a:stretch>
            <a:fillRect/>
          </a:stretch>
        </p:blipFill>
        <p:spPr>
          <a:xfrm>
            <a:off x="141141" y="152608"/>
            <a:ext cx="843597" cy="832935"/>
          </a:xfrm>
          <a:prstGeom prst="rect">
            <a:avLst/>
          </a:prstGeom>
        </p:spPr>
      </p:pic>
    </p:spTree>
    <p:extLst>
      <p:ext uri="{BB962C8B-B14F-4D97-AF65-F5344CB8AC3E}">
        <p14:creationId xmlns:p14="http://schemas.microsoft.com/office/powerpoint/2010/main" val="1098003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Özel 10">
      <a:dk1>
        <a:srgbClr val="F9D7E2"/>
      </a:dk1>
      <a:lt1>
        <a:srgbClr val="F9D8E2"/>
      </a:lt1>
      <a:dk2>
        <a:srgbClr val="FAE2E9"/>
      </a:dk2>
      <a:lt2>
        <a:srgbClr val="F9D8E2"/>
      </a:lt2>
      <a:accent1>
        <a:srgbClr val="B31166"/>
      </a:accent1>
      <a:accent2>
        <a:srgbClr val="E33D6F"/>
      </a:accent2>
      <a:accent3>
        <a:srgbClr val="F3B1C5"/>
      </a:accent3>
      <a:accent4>
        <a:srgbClr val="E9943A"/>
      </a:accent4>
      <a:accent5>
        <a:srgbClr val="D7C3F9"/>
      </a:accent5>
      <a:accent6>
        <a:srgbClr val="D7C3F9"/>
      </a:accent6>
      <a:hlink>
        <a:srgbClr val="EEB1EC"/>
      </a:hlink>
      <a:folHlink>
        <a:srgbClr val="EE8A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900</TotalTime>
  <Words>1070</Words>
  <Application>Microsoft Office PowerPoint</Application>
  <PresentationFormat>Geniş ekran</PresentationFormat>
  <Paragraphs>143</Paragraphs>
  <Slides>20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Wingdings</vt:lpstr>
      <vt:lpstr>Wingdings 3</vt:lpstr>
      <vt:lpstr>İyon Toplantı Odası</vt:lpstr>
      <vt:lpstr>Bilinçli Teknoloji Kullanımı</vt:lpstr>
      <vt:lpstr>TEKNOLOJİ NEDİR?</vt:lpstr>
      <vt:lpstr>TEKNOLOJİ ve BİLİNÇ</vt:lpstr>
      <vt:lpstr>TEKNOLOJİ ve BİLİNÇ</vt:lpstr>
      <vt:lpstr>DİJİTAL EBEVEYN</vt:lpstr>
      <vt:lpstr>DİJİTAL DÜNYANIN YARATTIĞI FIRSATLAR</vt:lpstr>
      <vt:lpstr>DİJİTAL DÜNYANIN YARATTIĞI RİSKLER</vt:lpstr>
      <vt:lpstr>DİJİTAL EBEVEYN</vt:lpstr>
      <vt:lpstr>DİJİTAL EBEVEYN</vt:lpstr>
      <vt:lpstr>DİJİTAL EBEVEYN</vt:lpstr>
      <vt:lpstr>DİJİTAL DÜNYADA EBEVEYN OLMA REHBERİ</vt:lpstr>
      <vt:lpstr>NELERE DİKKAT EDİLMELİ?</vt:lpstr>
      <vt:lpstr>NELERE DİKKAT EDİLMELİ?</vt:lpstr>
      <vt:lpstr>NELERE DİKKAT EDİLMELİ?</vt:lpstr>
      <vt:lpstr>TEKNOLOJİ NASIL KULLANILMALI?</vt:lpstr>
      <vt:lpstr>NELERE DİKKAT EDİLMELİ?</vt:lpstr>
      <vt:lpstr>NELERE DİKKAT EDİLMELİ?</vt:lpstr>
      <vt:lpstr>Küçük Çocuklarımıza Güvenli Teknoloji Kullanımını Nasıl Anlatabiliriz? </vt:lpstr>
      <vt:lpstr>KAYNAKÇA</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Kullanımı</dc:title>
  <dc:creator>OYA ASLAN</dc:creator>
  <cp:lastModifiedBy>OZGUL</cp:lastModifiedBy>
  <cp:revision>123</cp:revision>
  <dcterms:created xsi:type="dcterms:W3CDTF">2022-03-25T08:19:49Z</dcterms:created>
  <dcterms:modified xsi:type="dcterms:W3CDTF">2022-12-22T08:24:00Z</dcterms:modified>
</cp:coreProperties>
</file>